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1"/>
  </p:notesMasterIdLst>
  <p:sldIdLst>
    <p:sldId id="256" r:id="rId2"/>
    <p:sldId id="352" r:id="rId3"/>
    <p:sldId id="259" r:id="rId4"/>
    <p:sldId id="373" r:id="rId5"/>
    <p:sldId id="261" r:id="rId6"/>
    <p:sldId id="262" r:id="rId7"/>
    <p:sldId id="263" r:id="rId8"/>
    <p:sldId id="265" r:id="rId9"/>
    <p:sldId id="266" r:id="rId10"/>
    <p:sldId id="374" r:id="rId11"/>
    <p:sldId id="375" r:id="rId12"/>
    <p:sldId id="376" r:id="rId13"/>
    <p:sldId id="377" r:id="rId14"/>
    <p:sldId id="378" r:id="rId15"/>
    <p:sldId id="379" r:id="rId16"/>
    <p:sldId id="380" r:id="rId17"/>
    <p:sldId id="381" r:id="rId18"/>
    <p:sldId id="382" r:id="rId19"/>
    <p:sldId id="267" r:id="rId20"/>
    <p:sldId id="268" r:id="rId21"/>
    <p:sldId id="270" r:id="rId22"/>
    <p:sldId id="391" r:id="rId23"/>
    <p:sldId id="392" r:id="rId24"/>
    <p:sldId id="393" r:id="rId25"/>
    <p:sldId id="394" r:id="rId26"/>
    <p:sldId id="395" r:id="rId27"/>
    <p:sldId id="390" r:id="rId28"/>
    <p:sldId id="271" r:id="rId29"/>
    <p:sldId id="273" r:id="rId30"/>
    <p:sldId id="272" r:id="rId31"/>
    <p:sldId id="274" r:id="rId32"/>
    <p:sldId id="275" r:id="rId33"/>
    <p:sldId id="383" r:id="rId34"/>
    <p:sldId id="276" r:id="rId35"/>
    <p:sldId id="277" r:id="rId36"/>
    <p:sldId id="278" r:id="rId37"/>
    <p:sldId id="279" r:id="rId38"/>
    <p:sldId id="280" r:id="rId39"/>
    <p:sldId id="281" r:id="rId40"/>
    <p:sldId id="282" r:id="rId41"/>
    <p:sldId id="283" r:id="rId42"/>
    <p:sldId id="385" r:id="rId43"/>
    <p:sldId id="284" r:id="rId44"/>
    <p:sldId id="286" r:id="rId45"/>
    <p:sldId id="287" r:id="rId46"/>
    <p:sldId id="288" r:id="rId47"/>
    <p:sldId id="386" r:id="rId48"/>
    <p:sldId id="289" r:id="rId49"/>
    <p:sldId id="290" r:id="rId50"/>
    <p:sldId id="293" r:id="rId51"/>
    <p:sldId id="294" r:id="rId52"/>
    <p:sldId id="298" r:id="rId53"/>
    <p:sldId id="299" r:id="rId54"/>
    <p:sldId id="387" r:id="rId55"/>
    <p:sldId id="301" r:id="rId56"/>
    <p:sldId id="302" r:id="rId57"/>
    <p:sldId id="388" r:id="rId58"/>
    <p:sldId id="303" r:id="rId59"/>
    <p:sldId id="305" r:id="rId60"/>
    <p:sldId id="307" r:id="rId61"/>
    <p:sldId id="308" r:id="rId62"/>
    <p:sldId id="326" r:id="rId63"/>
    <p:sldId id="327" r:id="rId64"/>
    <p:sldId id="396" r:id="rId65"/>
    <p:sldId id="397" r:id="rId66"/>
    <p:sldId id="329" r:id="rId67"/>
    <p:sldId id="332" r:id="rId68"/>
    <p:sldId id="333" r:id="rId69"/>
    <p:sldId id="345" r:id="rId70"/>
    <p:sldId id="399" r:id="rId71"/>
    <p:sldId id="346" r:id="rId72"/>
    <p:sldId id="398" r:id="rId73"/>
    <p:sldId id="347" r:id="rId74"/>
    <p:sldId id="348" r:id="rId75"/>
    <p:sldId id="349" r:id="rId76"/>
    <p:sldId id="350" r:id="rId77"/>
    <p:sldId id="338" r:id="rId78"/>
    <p:sldId id="340" r:id="rId79"/>
    <p:sldId id="339" r:id="rId80"/>
    <p:sldId id="341" r:id="rId81"/>
    <p:sldId id="344" r:id="rId82"/>
    <p:sldId id="400" r:id="rId83"/>
    <p:sldId id="401" r:id="rId84"/>
    <p:sldId id="353" r:id="rId85"/>
    <p:sldId id="402" r:id="rId86"/>
    <p:sldId id="403" r:id="rId87"/>
    <p:sldId id="354" r:id="rId88"/>
    <p:sldId id="355" r:id="rId89"/>
    <p:sldId id="404" r:id="rId90"/>
    <p:sldId id="405" r:id="rId91"/>
    <p:sldId id="406" r:id="rId92"/>
    <p:sldId id="407" r:id="rId93"/>
    <p:sldId id="408" r:id="rId94"/>
    <p:sldId id="409" r:id="rId95"/>
    <p:sldId id="446" r:id="rId96"/>
    <p:sldId id="410" r:id="rId97"/>
    <p:sldId id="411" r:id="rId98"/>
    <p:sldId id="412" r:id="rId99"/>
    <p:sldId id="418" r:id="rId100"/>
    <p:sldId id="413" r:id="rId101"/>
    <p:sldId id="356" r:id="rId102"/>
    <p:sldId id="414" r:id="rId103"/>
    <p:sldId id="415" r:id="rId104"/>
    <p:sldId id="416" r:id="rId105"/>
    <p:sldId id="417" r:id="rId106"/>
    <p:sldId id="419" r:id="rId107"/>
    <p:sldId id="420" r:id="rId108"/>
    <p:sldId id="422" r:id="rId109"/>
    <p:sldId id="421" r:id="rId110"/>
    <p:sldId id="423" r:id="rId111"/>
    <p:sldId id="424" r:id="rId112"/>
    <p:sldId id="427" r:id="rId113"/>
    <p:sldId id="428" r:id="rId114"/>
    <p:sldId id="425" r:id="rId115"/>
    <p:sldId id="429" r:id="rId116"/>
    <p:sldId id="430" r:id="rId117"/>
    <p:sldId id="431" r:id="rId118"/>
    <p:sldId id="432" r:id="rId119"/>
    <p:sldId id="433" r:id="rId120"/>
    <p:sldId id="434" r:id="rId121"/>
    <p:sldId id="435" r:id="rId122"/>
    <p:sldId id="436" r:id="rId123"/>
    <p:sldId id="437" r:id="rId124"/>
    <p:sldId id="438" r:id="rId125"/>
    <p:sldId id="439" r:id="rId126"/>
    <p:sldId id="440" r:id="rId127"/>
    <p:sldId id="441" r:id="rId128"/>
    <p:sldId id="442" r:id="rId129"/>
    <p:sldId id="443" r:id="rId130"/>
    <p:sldId id="444" r:id="rId131"/>
    <p:sldId id="445" r:id="rId132"/>
    <p:sldId id="447" r:id="rId133"/>
    <p:sldId id="361" r:id="rId134"/>
    <p:sldId id="362" r:id="rId135"/>
    <p:sldId id="448" r:id="rId136"/>
    <p:sldId id="449" r:id="rId137"/>
    <p:sldId id="450" r:id="rId138"/>
    <p:sldId id="451" r:id="rId139"/>
    <p:sldId id="452" r:id="rId140"/>
    <p:sldId id="453" r:id="rId141"/>
    <p:sldId id="363" r:id="rId142"/>
    <p:sldId id="364" r:id="rId143"/>
    <p:sldId id="365" r:id="rId144"/>
    <p:sldId id="366" r:id="rId145"/>
    <p:sldId id="367" r:id="rId146"/>
    <p:sldId id="368" r:id="rId147"/>
    <p:sldId id="369" r:id="rId148"/>
    <p:sldId id="370" r:id="rId149"/>
    <p:sldId id="371" r:id="rId1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61" d="100"/>
          <a:sy n="61" d="100"/>
        </p:scale>
        <p:origin x="108"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0343A4-4690-4421-8A8C-21B1E3205EEA}" type="datetimeFigureOut">
              <a:rPr lang="en-US" smtClean="0"/>
              <a:t>4/23/2025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240F26-FA07-40FE-9E2E-7D2EFC053620}" type="slidenum">
              <a:rPr lang="en-US" smtClean="0"/>
              <a:t>‹#›</a:t>
            </a:fld>
            <a:endParaRPr lang="en-US"/>
          </a:p>
        </p:txBody>
      </p:sp>
    </p:spTree>
    <p:extLst>
      <p:ext uri="{BB962C8B-B14F-4D97-AF65-F5344CB8AC3E}">
        <p14:creationId xmlns:p14="http://schemas.microsoft.com/office/powerpoint/2010/main" val="2347184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A9DA54-CC63-44A8-A111-5530B6906783}" type="datetime1">
              <a:rPr lang="en-US" smtClean="0"/>
              <a:t>4/23/2025</a:t>
            </a:fld>
            <a:endParaRPr lang="en-US"/>
          </a:p>
        </p:txBody>
      </p:sp>
      <p:sp>
        <p:nvSpPr>
          <p:cNvPr id="5" name="Footer Placeholder 4"/>
          <p:cNvSpPr>
            <a:spLocks noGrp="1"/>
          </p:cNvSpPr>
          <p:nvPr>
            <p:ph type="ftr" sz="quarter" idx="11"/>
          </p:nvPr>
        </p:nvSpPr>
        <p:spPr/>
        <p:txBody>
          <a:bodyPr/>
          <a:lstStyle/>
          <a:p>
            <a:r>
              <a:rPr lang="en-US" smtClean="0"/>
              <a:t>By : PIYUSH VASHISTHA</a:t>
            </a:r>
            <a:endParaRPr lang="en-US"/>
          </a:p>
        </p:txBody>
      </p:sp>
      <p:sp>
        <p:nvSpPr>
          <p:cNvPr id="6" name="Slide Number Placeholder 5"/>
          <p:cNvSpPr>
            <a:spLocks noGrp="1"/>
          </p:cNvSpPr>
          <p:nvPr>
            <p:ph type="sldNum" sz="quarter" idx="12"/>
          </p:nvPr>
        </p:nvSpPr>
        <p:spPr/>
        <p:txBody>
          <a:bodyPr/>
          <a:lstStyle/>
          <a:p>
            <a:fld id="{69578AF7-A681-4C0F-9F3D-CCACF9270878}" type="slidenum">
              <a:rPr lang="en-US" smtClean="0"/>
              <a:t>‹#›</a:t>
            </a:fld>
            <a:endParaRPr lang="en-US"/>
          </a:p>
        </p:txBody>
      </p:sp>
    </p:spTree>
    <p:extLst>
      <p:ext uri="{BB962C8B-B14F-4D97-AF65-F5344CB8AC3E}">
        <p14:creationId xmlns:p14="http://schemas.microsoft.com/office/powerpoint/2010/main" val="2723588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AAD109-345B-468C-9116-005A68D79BE5}" type="datetime1">
              <a:rPr lang="en-US" smtClean="0"/>
              <a:t>4/23/2025</a:t>
            </a:fld>
            <a:endParaRPr lang="en-US"/>
          </a:p>
        </p:txBody>
      </p:sp>
      <p:sp>
        <p:nvSpPr>
          <p:cNvPr id="5" name="Footer Placeholder 4"/>
          <p:cNvSpPr>
            <a:spLocks noGrp="1"/>
          </p:cNvSpPr>
          <p:nvPr>
            <p:ph type="ftr" sz="quarter" idx="11"/>
          </p:nvPr>
        </p:nvSpPr>
        <p:spPr/>
        <p:txBody>
          <a:bodyPr/>
          <a:lstStyle/>
          <a:p>
            <a:r>
              <a:rPr lang="en-US" smtClean="0"/>
              <a:t>By : PIYUSH VASHISTHA</a:t>
            </a:r>
            <a:endParaRPr lang="en-US"/>
          </a:p>
        </p:txBody>
      </p:sp>
      <p:sp>
        <p:nvSpPr>
          <p:cNvPr id="6" name="Slide Number Placeholder 5"/>
          <p:cNvSpPr>
            <a:spLocks noGrp="1"/>
          </p:cNvSpPr>
          <p:nvPr>
            <p:ph type="sldNum" sz="quarter" idx="12"/>
          </p:nvPr>
        </p:nvSpPr>
        <p:spPr/>
        <p:txBody>
          <a:bodyPr/>
          <a:lstStyle/>
          <a:p>
            <a:fld id="{69578AF7-A681-4C0F-9F3D-CCACF9270878}" type="slidenum">
              <a:rPr lang="en-US" smtClean="0"/>
              <a:t>‹#›</a:t>
            </a:fld>
            <a:endParaRPr lang="en-US"/>
          </a:p>
        </p:txBody>
      </p:sp>
    </p:spTree>
    <p:extLst>
      <p:ext uri="{BB962C8B-B14F-4D97-AF65-F5344CB8AC3E}">
        <p14:creationId xmlns:p14="http://schemas.microsoft.com/office/powerpoint/2010/main" val="3671723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D2E99C-A93B-4C7F-8932-36B76A28A284}" type="datetime1">
              <a:rPr lang="en-US" smtClean="0"/>
              <a:t>4/23/2025</a:t>
            </a:fld>
            <a:endParaRPr lang="en-US"/>
          </a:p>
        </p:txBody>
      </p:sp>
      <p:sp>
        <p:nvSpPr>
          <p:cNvPr id="5" name="Footer Placeholder 4"/>
          <p:cNvSpPr>
            <a:spLocks noGrp="1"/>
          </p:cNvSpPr>
          <p:nvPr>
            <p:ph type="ftr" sz="quarter" idx="11"/>
          </p:nvPr>
        </p:nvSpPr>
        <p:spPr/>
        <p:txBody>
          <a:bodyPr/>
          <a:lstStyle/>
          <a:p>
            <a:r>
              <a:rPr lang="en-US" smtClean="0"/>
              <a:t>By : PIYUSH VASHISTHA</a:t>
            </a:r>
            <a:endParaRPr lang="en-US"/>
          </a:p>
        </p:txBody>
      </p:sp>
      <p:sp>
        <p:nvSpPr>
          <p:cNvPr id="6" name="Slide Number Placeholder 5"/>
          <p:cNvSpPr>
            <a:spLocks noGrp="1"/>
          </p:cNvSpPr>
          <p:nvPr>
            <p:ph type="sldNum" sz="quarter" idx="12"/>
          </p:nvPr>
        </p:nvSpPr>
        <p:spPr/>
        <p:txBody>
          <a:bodyPr/>
          <a:lstStyle/>
          <a:p>
            <a:fld id="{69578AF7-A681-4C0F-9F3D-CCACF9270878}" type="slidenum">
              <a:rPr lang="en-US" smtClean="0"/>
              <a:t>‹#›</a:t>
            </a:fld>
            <a:endParaRPr lang="en-US"/>
          </a:p>
        </p:txBody>
      </p:sp>
    </p:spTree>
    <p:extLst>
      <p:ext uri="{BB962C8B-B14F-4D97-AF65-F5344CB8AC3E}">
        <p14:creationId xmlns:p14="http://schemas.microsoft.com/office/powerpoint/2010/main" val="3819003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DF191C-F314-47D3-974B-3C7EAAA6D343}" type="datetime1">
              <a:rPr lang="en-US" smtClean="0"/>
              <a:t>4/23/2025</a:t>
            </a:fld>
            <a:endParaRPr lang="en-US"/>
          </a:p>
        </p:txBody>
      </p:sp>
      <p:sp>
        <p:nvSpPr>
          <p:cNvPr id="5" name="Footer Placeholder 4"/>
          <p:cNvSpPr>
            <a:spLocks noGrp="1"/>
          </p:cNvSpPr>
          <p:nvPr>
            <p:ph type="ftr" sz="quarter" idx="11"/>
          </p:nvPr>
        </p:nvSpPr>
        <p:spPr/>
        <p:txBody>
          <a:bodyPr/>
          <a:lstStyle/>
          <a:p>
            <a:r>
              <a:rPr lang="en-US" smtClean="0"/>
              <a:t>By : PIYUSH VASHISTHA</a:t>
            </a:r>
            <a:endParaRPr lang="en-US"/>
          </a:p>
        </p:txBody>
      </p:sp>
      <p:sp>
        <p:nvSpPr>
          <p:cNvPr id="6" name="Slide Number Placeholder 5"/>
          <p:cNvSpPr>
            <a:spLocks noGrp="1"/>
          </p:cNvSpPr>
          <p:nvPr>
            <p:ph type="sldNum" sz="quarter" idx="12"/>
          </p:nvPr>
        </p:nvSpPr>
        <p:spPr/>
        <p:txBody>
          <a:bodyPr/>
          <a:lstStyle/>
          <a:p>
            <a:fld id="{69578AF7-A681-4C0F-9F3D-CCACF9270878}" type="slidenum">
              <a:rPr lang="en-US" smtClean="0"/>
              <a:t>‹#›</a:t>
            </a:fld>
            <a:endParaRPr lang="en-US"/>
          </a:p>
        </p:txBody>
      </p:sp>
    </p:spTree>
    <p:extLst>
      <p:ext uri="{BB962C8B-B14F-4D97-AF65-F5344CB8AC3E}">
        <p14:creationId xmlns:p14="http://schemas.microsoft.com/office/powerpoint/2010/main" val="2438100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F25440C-29EB-4C1C-93F7-341EBCA721D6}" type="datetime1">
              <a:rPr lang="en-US" smtClean="0"/>
              <a:t>4/23/2025</a:t>
            </a:fld>
            <a:endParaRPr lang="en-US"/>
          </a:p>
        </p:txBody>
      </p:sp>
      <p:sp>
        <p:nvSpPr>
          <p:cNvPr id="5" name="Footer Placeholder 4"/>
          <p:cNvSpPr>
            <a:spLocks noGrp="1"/>
          </p:cNvSpPr>
          <p:nvPr>
            <p:ph type="ftr" sz="quarter" idx="11"/>
          </p:nvPr>
        </p:nvSpPr>
        <p:spPr/>
        <p:txBody>
          <a:bodyPr/>
          <a:lstStyle/>
          <a:p>
            <a:r>
              <a:rPr lang="en-US" smtClean="0"/>
              <a:t>By : PIYUSH VASHISTHA</a:t>
            </a:r>
            <a:endParaRPr lang="en-US"/>
          </a:p>
        </p:txBody>
      </p:sp>
      <p:sp>
        <p:nvSpPr>
          <p:cNvPr id="6" name="Slide Number Placeholder 5"/>
          <p:cNvSpPr>
            <a:spLocks noGrp="1"/>
          </p:cNvSpPr>
          <p:nvPr>
            <p:ph type="sldNum" sz="quarter" idx="12"/>
          </p:nvPr>
        </p:nvSpPr>
        <p:spPr/>
        <p:txBody>
          <a:bodyPr/>
          <a:lstStyle/>
          <a:p>
            <a:fld id="{69578AF7-A681-4C0F-9F3D-CCACF9270878}" type="slidenum">
              <a:rPr lang="en-US" smtClean="0"/>
              <a:t>‹#›</a:t>
            </a:fld>
            <a:endParaRPr lang="en-US"/>
          </a:p>
        </p:txBody>
      </p:sp>
    </p:spTree>
    <p:extLst>
      <p:ext uri="{BB962C8B-B14F-4D97-AF65-F5344CB8AC3E}">
        <p14:creationId xmlns:p14="http://schemas.microsoft.com/office/powerpoint/2010/main" val="3421123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EDB243B-E8B8-4DC9-AAC4-952828E19B0D}" type="datetime1">
              <a:rPr lang="en-US" smtClean="0"/>
              <a:t>4/23/2025</a:t>
            </a:fld>
            <a:endParaRPr lang="en-US"/>
          </a:p>
        </p:txBody>
      </p:sp>
      <p:sp>
        <p:nvSpPr>
          <p:cNvPr id="6" name="Footer Placeholder 5"/>
          <p:cNvSpPr>
            <a:spLocks noGrp="1"/>
          </p:cNvSpPr>
          <p:nvPr>
            <p:ph type="ftr" sz="quarter" idx="11"/>
          </p:nvPr>
        </p:nvSpPr>
        <p:spPr/>
        <p:txBody>
          <a:bodyPr/>
          <a:lstStyle/>
          <a:p>
            <a:r>
              <a:rPr lang="en-US" smtClean="0"/>
              <a:t>By : PIYUSH VASHISTHA</a:t>
            </a:r>
            <a:endParaRPr lang="en-US"/>
          </a:p>
        </p:txBody>
      </p:sp>
      <p:sp>
        <p:nvSpPr>
          <p:cNvPr id="7" name="Slide Number Placeholder 6"/>
          <p:cNvSpPr>
            <a:spLocks noGrp="1"/>
          </p:cNvSpPr>
          <p:nvPr>
            <p:ph type="sldNum" sz="quarter" idx="12"/>
          </p:nvPr>
        </p:nvSpPr>
        <p:spPr/>
        <p:txBody>
          <a:bodyPr/>
          <a:lstStyle/>
          <a:p>
            <a:fld id="{69578AF7-A681-4C0F-9F3D-CCACF9270878}" type="slidenum">
              <a:rPr lang="en-US" smtClean="0"/>
              <a:t>‹#›</a:t>
            </a:fld>
            <a:endParaRPr lang="en-US"/>
          </a:p>
        </p:txBody>
      </p:sp>
    </p:spTree>
    <p:extLst>
      <p:ext uri="{BB962C8B-B14F-4D97-AF65-F5344CB8AC3E}">
        <p14:creationId xmlns:p14="http://schemas.microsoft.com/office/powerpoint/2010/main" val="282862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88D6E35-78DA-4801-9D81-FEF2D628AE73}" type="datetime1">
              <a:rPr lang="en-US" smtClean="0"/>
              <a:t>4/23/2025</a:t>
            </a:fld>
            <a:endParaRPr lang="en-US"/>
          </a:p>
        </p:txBody>
      </p:sp>
      <p:sp>
        <p:nvSpPr>
          <p:cNvPr id="8" name="Footer Placeholder 7"/>
          <p:cNvSpPr>
            <a:spLocks noGrp="1"/>
          </p:cNvSpPr>
          <p:nvPr>
            <p:ph type="ftr" sz="quarter" idx="11"/>
          </p:nvPr>
        </p:nvSpPr>
        <p:spPr/>
        <p:txBody>
          <a:bodyPr/>
          <a:lstStyle/>
          <a:p>
            <a:r>
              <a:rPr lang="en-US" smtClean="0"/>
              <a:t>By : PIYUSH VASHISTHA</a:t>
            </a:r>
            <a:endParaRPr lang="en-US"/>
          </a:p>
        </p:txBody>
      </p:sp>
      <p:sp>
        <p:nvSpPr>
          <p:cNvPr id="9" name="Slide Number Placeholder 8"/>
          <p:cNvSpPr>
            <a:spLocks noGrp="1"/>
          </p:cNvSpPr>
          <p:nvPr>
            <p:ph type="sldNum" sz="quarter" idx="12"/>
          </p:nvPr>
        </p:nvSpPr>
        <p:spPr/>
        <p:txBody>
          <a:bodyPr/>
          <a:lstStyle/>
          <a:p>
            <a:fld id="{69578AF7-A681-4C0F-9F3D-CCACF9270878}" type="slidenum">
              <a:rPr lang="en-US" smtClean="0"/>
              <a:t>‹#›</a:t>
            </a:fld>
            <a:endParaRPr lang="en-US"/>
          </a:p>
        </p:txBody>
      </p:sp>
    </p:spTree>
    <p:extLst>
      <p:ext uri="{BB962C8B-B14F-4D97-AF65-F5344CB8AC3E}">
        <p14:creationId xmlns:p14="http://schemas.microsoft.com/office/powerpoint/2010/main" val="2682586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F66A3C-696F-40D4-9BA3-E9B6B8F74DB9}" type="datetime1">
              <a:rPr lang="en-US" smtClean="0"/>
              <a:t>4/23/2025</a:t>
            </a:fld>
            <a:endParaRPr lang="en-US"/>
          </a:p>
        </p:txBody>
      </p:sp>
      <p:sp>
        <p:nvSpPr>
          <p:cNvPr id="4" name="Footer Placeholder 3"/>
          <p:cNvSpPr>
            <a:spLocks noGrp="1"/>
          </p:cNvSpPr>
          <p:nvPr>
            <p:ph type="ftr" sz="quarter" idx="11"/>
          </p:nvPr>
        </p:nvSpPr>
        <p:spPr/>
        <p:txBody>
          <a:bodyPr/>
          <a:lstStyle/>
          <a:p>
            <a:r>
              <a:rPr lang="en-US" smtClean="0"/>
              <a:t>By : PIYUSH VASHISTHA</a:t>
            </a:r>
            <a:endParaRPr lang="en-US"/>
          </a:p>
        </p:txBody>
      </p:sp>
      <p:sp>
        <p:nvSpPr>
          <p:cNvPr id="5" name="Slide Number Placeholder 4"/>
          <p:cNvSpPr>
            <a:spLocks noGrp="1"/>
          </p:cNvSpPr>
          <p:nvPr>
            <p:ph type="sldNum" sz="quarter" idx="12"/>
          </p:nvPr>
        </p:nvSpPr>
        <p:spPr/>
        <p:txBody>
          <a:bodyPr/>
          <a:lstStyle/>
          <a:p>
            <a:fld id="{69578AF7-A681-4C0F-9F3D-CCACF9270878}" type="slidenum">
              <a:rPr lang="en-US" smtClean="0"/>
              <a:t>‹#›</a:t>
            </a:fld>
            <a:endParaRPr lang="en-US"/>
          </a:p>
        </p:txBody>
      </p:sp>
    </p:spTree>
    <p:extLst>
      <p:ext uri="{BB962C8B-B14F-4D97-AF65-F5344CB8AC3E}">
        <p14:creationId xmlns:p14="http://schemas.microsoft.com/office/powerpoint/2010/main" val="1076636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808DD1-FA86-4829-A843-D43E32BBF52A}" type="datetime1">
              <a:rPr lang="en-US" smtClean="0"/>
              <a:t>4/23/2025</a:t>
            </a:fld>
            <a:endParaRPr lang="en-US"/>
          </a:p>
        </p:txBody>
      </p:sp>
      <p:sp>
        <p:nvSpPr>
          <p:cNvPr id="3" name="Footer Placeholder 2"/>
          <p:cNvSpPr>
            <a:spLocks noGrp="1"/>
          </p:cNvSpPr>
          <p:nvPr>
            <p:ph type="ftr" sz="quarter" idx="11"/>
          </p:nvPr>
        </p:nvSpPr>
        <p:spPr/>
        <p:txBody>
          <a:bodyPr/>
          <a:lstStyle/>
          <a:p>
            <a:r>
              <a:rPr lang="en-US" smtClean="0"/>
              <a:t>By : PIYUSH VASHISTHA</a:t>
            </a:r>
            <a:endParaRPr lang="en-US"/>
          </a:p>
        </p:txBody>
      </p:sp>
      <p:sp>
        <p:nvSpPr>
          <p:cNvPr id="4" name="Slide Number Placeholder 3"/>
          <p:cNvSpPr>
            <a:spLocks noGrp="1"/>
          </p:cNvSpPr>
          <p:nvPr>
            <p:ph type="sldNum" sz="quarter" idx="12"/>
          </p:nvPr>
        </p:nvSpPr>
        <p:spPr/>
        <p:txBody>
          <a:bodyPr/>
          <a:lstStyle/>
          <a:p>
            <a:fld id="{69578AF7-A681-4C0F-9F3D-CCACF9270878}" type="slidenum">
              <a:rPr lang="en-US" smtClean="0"/>
              <a:t>‹#›</a:t>
            </a:fld>
            <a:endParaRPr lang="en-US"/>
          </a:p>
        </p:txBody>
      </p:sp>
    </p:spTree>
    <p:extLst>
      <p:ext uri="{BB962C8B-B14F-4D97-AF65-F5344CB8AC3E}">
        <p14:creationId xmlns:p14="http://schemas.microsoft.com/office/powerpoint/2010/main" val="4006279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DB7F621-E941-4D38-8C90-0691B8DEF488}" type="datetime1">
              <a:rPr lang="en-US" smtClean="0"/>
              <a:t>4/23/2025</a:t>
            </a:fld>
            <a:endParaRPr lang="en-US"/>
          </a:p>
        </p:txBody>
      </p:sp>
      <p:sp>
        <p:nvSpPr>
          <p:cNvPr id="6" name="Footer Placeholder 5"/>
          <p:cNvSpPr>
            <a:spLocks noGrp="1"/>
          </p:cNvSpPr>
          <p:nvPr>
            <p:ph type="ftr" sz="quarter" idx="11"/>
          </p:nvPr>
        </p:nvSpPr>
        <p:spPr/>
        <p:txBody>
          <a:bodyPr/>
          <a:lstStyle/>
          <a:p>
            <a:r>
              <a:rPr lang="en-US" smtClean="0"/>
              <a:t>By : PIYUSH VASHISTHA</a:t>
            </a:r>
            <a:endParaRPr lang="en-US"/>
          </a:p>
        </p:txBody>
      </p:sp>
      <p:sp>
        <p:nvSpPr>
          <p:cNvPr id="7" name="Slide Number Placeholder 6"/>
          <p:cNvSpPr>
            <a:spLocks noGrp="1"/>
          </p:cNvSpPr>
          <p:nvPr>
            <p:ph type="sldNum" sz="quarter" idx="12"/>
          </p:nvPr>
        </p:nvSpPr>
        <p:spPr/>
        <p:txBody>
          <a:bodyPr/>
          <a:lstStyle/>
          <a:p>
            <a:fld id="{69578AF7-A681-4C0F-9F3D-CCACF9270878}" type="slidenum">
              <a:rPr lang="en-US" smtClean="0"/>
              <a:t>‹#›</a:t>
            </a:fld>
            <a:endParaRPr lang="en-US"/>
          </a:p>
        </p:txBody>
      </p:sp>
    </p:spTree>
    <p:extLst>
      <p:ext uri="{BB962C8B-B14F-4D97-AF65-F5344CB8AC3E}">
        <p14:creationId xmlns:p14="http://schemas.microsoft.com/office/powerpoint/2010/main" val="4171578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FA90761-AD49-4C27-A91C-1ED808B20DF4}" type="datetime1">
              <a:rPr lang="en-US" smtClean="0"/>
              <a:t>4/23/2025</a:t>
            </a:fld>
            <a:endParaRPr lang="en-US"/>
          </a:p>
        </p:txBody>
      </p:sp>
      <p:sp>
        <p:nvSpPr>
          <p:cNvPr id="6" name="Footer Placeholder 5"/>
          <p:cNvSpPr>
            <a:spLocks noGrp="1"/>
          </p:cNvSpPr>
          <p:nvPr>
            <p:ph type="ftr" sz="quarter" idx="11"/>
          </p:nvPr>
        </p:nvSpPr>
        <p:spPr/>
        <p:txBody>
          <a:bodyPr/>
          <a:lstStyle/>
          <a:p>
            <a:r>
              <a:rPr lang="en-US" smtClean="0"/>
              <a:t>By : PIYUSH VASHISTHA</a:t>
            </a:r>
            <a:endParaRPr lang="en-US"/>
          </a:p>
        </p:txBody>
      </p:sp>
      <p:sp>
        <p:nvSpPr>
          <p:cNvPr id="7" name="Slide Number Placeholder 6"/>
          <p:cNvSpPr>
            <a:spLocks noGrp="1"/>
          </p:cNvSpPr>
          <p:nvPr>
            <p:ph type="sldNum" sz="quarter" idx="12"/>
          </p:nvPr>
        </p:nvSpPr>
        <p:spPr/>
        <p:txBody>
          <a:bodyPr/>
          <a:lstStyle/>
          <a:p>
            <a:fld id="{69578AF7-A681-4C0F-9F3D-CCACF9270878}" type="slidenum">
              <a:rPr lang="en-US" smtClean="0"/>
              <a:t>‹#›</a:t>
            </a:fld>
            <a:endParaRPr lang="en-US"/>
          </a:p>
        </p:txBody>
      </p:sp>
    </p:spTree>
    <p:extLst>
      <p:ext uri="{BB962C8B-B14F-4D97-AF65-F5344CB8AC3E}">
        <p14:creationId xmlns:p14="http://schemas.microsoft.com/office/powerpoint/2010/main" val="4244513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CFC396-3605-4289-A9FE-8DEFBDF9E1B0}" type="datetime1">
              <a:rPr lang="en-US" smtClean="0"/>
              <a:t>4/23/2025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By : PIYUSH VASHISTHA</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578AF7-A681-4C0F-9F3D-CCACF9270878}" type="slidenum">
              <a:rPr lang="en-US" smtClean="0"/>
              <a:t>‹#›</a:t>
            </a:fld>
            <a:endParaRPr lang="en-US"/>
          </a:p>
        </p:txBody>
      </p:sp>
    </p:spTree>
    <p:extLst>
      <p:ext uri="{BB962C8B-B14F-4D97-AF65-F5344CB8AC3E}">
        <p14:creationId xmlns:p14="http://schemas.microsoft.com/office/powerpoint/2010/main" val="36493859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abs/1409.1556" TargetMode="External"/><Relationship Id="rId2" Type="http://schemas.openxmlformats.org/officeDocument/2006/relationships/hyperlink" Target="https://www.image-net.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Module-2</a:t>
            </a:r>
            <a:endParaRPr lang="en-US" dirty="0"/>
          </a:p>
        </p:txBody>
      </p:sp>
      <p:sp>
        <p:nvSpPr>
          <p:cNvPr id="3" name="Subtitle 2"/>
          <p:cNvSpPr>
            <a:spLocks noGrp="1"/>
          </p:cNvSpPr>
          <p:nvPr>
            <p:ph type="subTitle" idx="1"/>
          </p:nvPr>
        </p:nvSpPr>
        <p:spPr/>
        <p:txBody>
          <a:bodyPr>
            <a:normAutofit/>
          </a:bodyPr>
          <a:lstStyle/>
          <a:p>
            <a:r>
              <a:rPr lang="en-US" sz="8000" dirty="0" smtClean="0"/>
              <a:t>By: </a:t>
            </a:r>
            <a:r>
              <a:rPr lang="en-US" sz="8000" dirty="0" err="1" smtClean="0"/>
              <a:t>Piyush</a:t>
            </a:r>
            <a:r>
              <a:rPr lang="en-US" sz="8000" dirty="0" smtClean="0"/>
              <a:t> </a:t>
            </a:r>
            <a:r>
              <a:rPr lang="en-US" sz="8000" dirty="0" err="1" smtClean="0"/>
              <a:t>Vashistha</a:t>
            </a:r>
            <a:endParaRPr lang="en-US" sz="8000"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8709733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1.Image Classification</a:t>
            </a:r>
            <a:endParaRPr lang="en-US" dirty="0"/>
          </a:p>
        </p:txBody>
      </p:sp>
      <p:pic>
        <p:nvPicPr>
          <p:cNvPr id="5" name="Content Placeholder 4"/>
          <p:cNvPicPr>
            <a:picLocks noGrp="1" noChangeAspect="1"/>
          </p:cNvPicPr>
          <p:nvPr>
            <p:ph idx="1"/>
          </p:nvPr>
        </p:nvPicPr>
        <p:blipFill>
          <a:blip r:embed="rId2"/>
          <a:stretch>
            <a:fillRect/>
          </a:stretch>
        </p:blipFill>
        <p:spPr>
          <a:xfrm>
            <a:off x="2040321" y="1864940"/>
            <a:ext cx="8651792" cy="3558398"/>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4480463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Total No. of unique words or Vocab size:10000</a:t>
            </a:r>
            <a:endParaRPr lang="en-US" sz="4000" dirty="0"/>
          </a:p>
        </p:txBody>
      </p:sp>
      <p:sp>
        <p:nvSpPr>
          <p:cNvPr id="3" name="Content Placeholder 2"/>
          <p:cNvSpPr>
            <a:spLocks noGrp="1"/>
          </p:cNvSpPr>
          <p:nvPr>
            <p:ph idx="1"/>
          </p:nvPr>
        </p:nvSpPr>
        <p:spPr>
          <a:xfrm>
            <a:off x="630620" y="1825624"/>
            <a:ext cx="10723179" cy="4530725"/>
          </a:xfrm>
        </p:spPr>
        <p:txBody>
          <a:bodyPr>
            <a:normAutofit fontScale="92500" lnSpcReduction="20000"/>
          </a:bodyPr>
          <a:lstStyle/>
          <a:p>
            <a:r>
              <a:rPr lang="en-US" sz="2400" dirty="0" smtClean="0"/>
              <a:t>Let first sentence is [9 1 0 0 0]  It means there are 2 words and 3 elements are padded by 0. This is according to Integer Encoding</a:t>
            </a:r>
          </a:p>
          <a:p>
            <a:pPr marL="0" indent="0">
              <a:buNone/>
            </a:pPr>
            <a:r>
              <a:rPr lang="en-US" sz="2400" dirty="0" smtClean="0"/>
              <a:t>[9 1 0 0 0]------ [ [x1,x2],       [x3,x4],     [x5,x6],      [x7,x8],     [x9,x10] ]</a:t>
            </a:r>
          </a:p>
          <a:p>
            <a:r>
              <a:rPr lang="en-US" sz="2400" dirty="0" err="1" smtClean="0">
                <a:solidFill>
                  <a:srgbClr val="0070C0"/>
                </a:solidFill>
              </a:rPr>
              <a:t>model.add</a:t>
            </a:r>
            <a:r>
              <a:rPr lang="en-US" sz="2400" dirty="0" smtClean="0">
                <a:solidFill>
                  <a:srgbClr val="0070C0"/>
                </a:solidFill>
              </a:rPr>
              <a:t>(Embedding(10000,output_dim=2,input_length=5))</a:t>
            </a:r>
            <a:endParaRPr lang="en-US" sz="2400" dirty="0" smtClean="0"/>
          </a:p>
          <a:p>
            <a:pPr marL="0" indent="0">
              <a:buNone/>
            </a:pPr>
            <a:r>
              <a:rPr lang="en-US" sz="2400" dirty="0" smtClean="0"/>
              <a:t>For every word, we are getting 2 words.</a:t>
            </a:r>
          </a:p>
          <a:p>
            <a:pPr marL="0" indent="0">
              <a:buNone/>
            </a:pPr>
            <a:endParaRPr lang="en-US" sz="2400" dirty="0"/>
          </a:p>
          <a:p>
            <a:pPr marL="0" indent="0">
              <a:buNone/>
            </a:pPr>
            <a:endParaRPr lang="en-US" sz="2400" dirty="0" smtClean="0"/>
          </a:p>
          <a:p>
            <a:pPr marL="0" indent="0">
              <a:buNone/>
            </a:pPr>
            <a:endParaRPr lang="en-US" sz="1400" dirty="0" smtClean="0"/>
          </a:p>
          <a:p>
            <a:pPr marL="0" indent="0">
              <a:buNone/>
            </a:pPr>
            <a:r>
              <a:rPr lang="en-US" sz="1400" dirty="0" smtClean="0"/>
              <a:t>10000                                2                                  32</a:t>
            </a:r>
          </a:p>
          <a:p>
            <a:pPr marL="0" indent="0">
              <a:buNone/>
            </a:pPr>
            <a:endParaRPr lang="en-US" dirty="0" smtClean="0"/>
          </a:p>
          <a:p>
            <a:endParaRPr lang="en-US" dirty="0" smtClean="0"/>
          </a:p>
          <a:p>
            <a:pPr marL="0" indent="0">
              <a:buNone/>
            </a:pPr>
            <a:r>
              <a:rPr lang="en-US" dirty="0"/>
              <a:t> </a:t>
            </a:r>
            <a:endParaRPr lang="en-US" dirty="0" smtClean="0"/>
          </a:p>
          <a:p>
            <a:pPr marL="0" indent="0">
              <a:buNone/>
            </a:pPr>
            <a:r>
              <a:rPr lang="en-US" sz="1900" dirty="0" smtClean="0"/>
              <a:t>Embedding Layer       </a:t>
            </a:r>
            <a:r>
              <a:rPr lang="en-US" sz="1900" dirty="0" err="1" smtClean="0"/>
              <a:t>output_dim</a:t>
            </a:r>
            <a:endParaRPr lang="en-US" sz="1900"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
        <p:nvSpPr>
          <p:cNvPr id="5" name="Oval 4"/>
          <p:cNvSpPr/>
          <p:nvPr/>
        </p:nvSpPr>
        <p:spPr>
          <a:xfrm>
            <a:off x="1324303" y="4083269"/>
            <a:ext cx="173421" cy="204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324302" y="4423158"/>
            <a:ext cx="173421" cy="204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316417" y="5398923"/>
            <a:ext cx="173421" cy="204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748453" y="4744790"/>
            <a:ext cx="173421" cy="204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748453" y="4226089"/>
            <a:ext cx="173421" cy="204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038598" y="5398923"/>
            <a:ext cx="173421" cy="204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038599" y="4431971"/>
            <a:ext cx="173421" cy="204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038600" y="3948631"/>
            <a:ext cx="173421" cy="204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818788" y="4517751"/>
            <a:ext cx="173421" cy="204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a:stCxn id="5" idx="6"/>
            <a:endCxn id="9" idx="3"/>
          </p:cNvCxnSpPr>
          <p:nvPr/>
        </p:nvCxnSpPr>
        <p:spPr>
          <a:xfrm>
            <a:off x="1497724" y="4185745"/>
            <a:ext cx="1276126" cy="215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9" idx="3"/>
          </p:cNvCxnSpPr>
          <p:nvPr/>
        </p:nvCxnSpPr>
        <p:spPr>
          <a:xfrm flipV="1">
            <a:off x="1497723" y="4401026"/>
            <a:ext cx="1276127" cy="116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 idx="6"/>
          </p:cNvCxnSpPr>
          <p:nvPr/>
        </p:nvCxnSpPr>
        <p:spPr>
          <a:xfrm flipV="1">
            <a:off x="1489838" y="4471385"/>
            <a:ext cx="1284012" cy="1030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9" idx="6"/>
            <a:endCxn id="12" idx="3"/>
          </p:cNvCxnSpPr>
          <p:nvPr/>
        </p:nvCxnSpPr>
        <p:spPr>
          <a:xfrm flipV="1">
            <a:off x="2921874" y="4123568"/>
            <a:ext cx="1142123" cy="2049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3" idx="2"/>
          </p:cNvCxnSpPr>
          <p:nvPr/>
        </p:nvCxnSpPr>
        <p:spPr>
          <a:xfrm>
            <a:off x="4212019" y="4051085"/>
            <a:ext cx="1606769" cy="569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3" idx="3"/>
          </p:cNvCxnSpPr>
          <p:nvPr/>
        </p:nvCxnSpPr>
        <p:spPr>
          <a:xfrm flipV="1">
            <a:off x="4212019" y="4692688"/>
            <a:ext cx="1632166" cy="808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1" idx="6"/>
          </p:cNvCxnSpPr>
          <p:nvPr/>
        </p:nvCxnSpPr>
        <p:spPr>
          <a:xfrm>
            <a:off x="4212020" y="4534447"/>
            <a:ext cx="1606767" cy="1601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4662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RNN</a:t>
            </a:r>
            <a:endParaRPr lang="en-US" dirty="0"/>
          </a:p>
        </p:txBody>
      </p:sp>
      <p:sp>
        <p:nvSpPr>
          <p:cNvPr id="3" name="Content Placeholder 2"/>
          <p:cNvSpPr>
            <a:spLocks noGrp="1"/>
          </p:cNvSpPr>
          <p:nvPr>
            <p:ph idx="1"/>
          </p:nvPr>
        </p:nvSpPr>
        <p:spPr/>
        <p:txBody>
          <a:bodyPr/>
          <a:lstStyle/>
          <a:p>
            <a:r>
              <a:rPr lang="en-US" dirty="0" smtClean="0"/>
              <a:t>Many to One</a:t>
            </a:r>
          </a:p>
          <a:p>
            <a:r>
              <a:rPr lang="en-US" dirty="0" smtClean="0"/>
              <a:t>One to Many</a:t>
            </a:r>
          </a:p>
          <a:p>
            <a:r>
              <a:rPr lang="en-US" dirty="0" smtClean="0"/>
              <a:t>Many to Many</a:t>
            </a:r>
          </a:p>
        </p:txBody>
      </p:sp>
      <p:sp>
        <p:nvSpPr>
          <p:cNvPr id="4" name="Footer Placeholder 3"/>
          <p:cNvSpPr>
            <a:spLocks noGrp="1"/>
          </p:cNvSpPr>
          <p:nvPr>
            <p:ph type="ftr" sz="quarter" idx="11"/>
          </p:nvPr>
        </p:nvSpPr>
        <p:spPr/>
        <p:txBody>
          <a:bodyPr/>
          <a:lstStyle/>
          <a:p>
            <a:r>
              <a:rPr lang="en-US" smtClean="0"/>
              <a:t>By : PIYUSH VASHISTHA</a:t>
            </a:r>
            <a:endParaRPr lang="en-US"/>
          </a:p>
        </p:txBody>
      </p:sp>
      <p:pic>
        <p:nvPicPr>
          <p:cNvPr id="5" name="Picture 4"/>
          <p:cNvPicPr>
            <a:picLocks noChangeAspect="1"/>
          </p:cNvPicPr>
          <p:nvPr/>
        </p:nvPicPr>
        <p:blipFill>
          <a:blip r:embed="rId2"/>
          <a:stretch>
            <a:fillRect/>
          </a:stretch>
        </p:blipFill>
        <p:spPr>
          <a:xfrm>
            <a:off x="4228113" y="1646238"/>
            <a:ext cx="7148017" cy="3918990"/>
          </a:xfrm>
          <a:prstGeom prst="rect">
            <a:avLst/>
          </a:prstGeom>
        </p:spPr>
      </p:pic>
    </p:spTree>
    <p:extLst>
      <p:ext uri="{BB962C8B-B14F-4D97-AF65-F5344CB8AC3E}">
        <p14:creationId xmlns:p14="http://schemas.microsoft.com/office/powerpoint/2010/main" val="154818061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9819"/>
          </a:xfrm>
        </p:spPr>
        <p:txBody>
          <a:bodyPr>
            <a:normAutofit fontScale="90000"/>
          </a:bodyPr>
          <a:lstStyle/>
          <a:p>
            <a:r>
              <a:rPr lang="en-US" dirty="0" smtClean="0"/>
              <a:t>1. Many to One</a:t>
            </a:r>
            <a:endParaRPr lang="en-US" dirty="0"/>
          </a:p>
        </p:txBody>
      </p:sp>
      <p:sp>
        <p:nvSpPr>
          <p:cNvPr id="3" name="Content Placeholder 2"/>
          <p:cNvSpPr>
            <a:spLocks noGrp="1"/>
          </p:cNvSpPr>
          <p:nvPr>
            <p:ph idx="1"/>
          </p:nvPr>
        </p:nvSpPr>
        <p:spPr>
          <a:xfrm>
            <a:off x="838200" y="974944"/>
            <a:ext cx="10515600" cy="5202019"/>
          </a:xfrm>
        </p:spPr>
        <p:txBody>
          <a:bodyPr/>
          <a:lstStyle/>
          <a:p>
            <a:r>
              <a:rPr lang="en-US" sz="2400" dirty="0" smtClean="0">
                <a:solidFill>
                  <a:srgbClr val="FF0000"/>
                </a:solidFill>
              </a:rPr>
              <a:t>Input: </a:t>
            </a:r>
            <a:r>
              <a:rPr lang="en-US" sz="2400" dirty="0" smtClean="0">
                <a:solidFill>
                  <a:srgbClr val="0070C0"/>
                </a:solidFill>
              </a:rPr>
              <a:t>Sequence</a:t>
            </a:r>
            <a:r>
              <a:rPr lang="en-US" sz="2400" dirty="0" smtClean="0"/>
              <a:t>    (in the form of Sentence, </a:t>
            </a:r>
            <a:r>
              <a:rPr lang="en-US" sz="2400" dirty="0" err="1" smtClean="0"/>
              <a:t>Characters,time</a:t>
            </a:r>
            <a:r>
              <a:rPr lang="en-US" sz="2400" dirty="0" smtClean="0"/>
              <a:t>-series etc.)</a:t>
            </a:r>
          </a:p>
          <a:p>
            <a:r>
              <a:rPr lang="en-US" sz="2400" dirty="0" smtClean="0">
                <a:solidFill>
                  <a:srgbClr val="FF0000"/>
                </a:solidFill>
              </a:rPr>
              <a:t>Output: </a:t>
            </a:r>
            <a:r>
              <a:rPr lang="en-US" sz="2400" dirty="0" smtClean="0">
                <a:solidFill>
                  <a:srgbClr val="0070C0"/>
                </a:solidFill>
              </a:rPr>
              <a:t>Non-Sequence</a:t>
            </a:r>
            <a:r>
              <a:rPr lang="en-US" sz="2400" dirty="0" smtClean="0"/>
              <a:t>  (in the form of integer/numbers)</a:t>
            </a:r>
          </a:p>
          <a:p>
            <a:endParaRPr lang="en-US" sz="2400" dirty="0"/>
          </a:p>
          <a:p>
            <a:pPr marL="0" indent="0">
              <a:buNone/>
            </a:pPr>
            <a:r>
              <a:rPr lang="en-US" sz="2400" dirty="0" smtClean="0"/>
              <a:t>Examples: (</a:t>
            </a:r>
            <a:r>
              <a:rPr lang="en-US" sz="2400" dirty="0" err="1" smtClean="0"/>
              <a:t>i</a:t>
            </a:r>
            <a:r>
              <a:rPr lang="en-US" sz="2400" dirty="0" smtClean="0"/>
              <a:t>) Sentimental Analysis    </a:t>
            </a:r>
            <a:r>
              <a:rPr lang="en-US" sz="2400" dirty="0" smtClean="0">
                <a:solidFill>
                  <a:srgbClr val="FF0000"/>
                </a:solidFill>
              </a:rPr>
              <a:t>I/P:</a:t>
            </a:r>
            <a:r>
              <a:rPr lang="en-US" sz="2400" dirty="0" smtClean="0"/>
              <a:t> Sentence        </a:t>
            </a:r>
            <a:r>
              <a:rPr lang="en-US" sz="2400" dirty="0" smtClean="0">
                <a:solidFill>
                  <a:srgbClr val="FF0000"/>
                </a:solidFill>
              </a:rPr>
              <a:t>O/P:</a:t>
            </a:r>
            <a:r>
              <a:rPr lang="en-US" sz="2400" dirty="0" smtClean="0"/>
              <a:t>1 or 0</a:t>
            </a:r>
          </a:p>
          <a:p>
            <a:pPr marL="0" indent="0">
              <a:buNone/>
            </a:pPr>
            <a:r>
              <a:rPr lang="en-US" sz="2400" dirty="0"/>
              <a:t> </a:t>
            </a:r>
            <a:r>
              <a:rPr lang="en-US" sz="2400" dirty="0" smtClean="0"/>
              <a:t>                  (ii)Rating prediction          </a:t>
            </a:r>
            <a:r>
              <a:rPr lang="en-US" sz="2400" dirty="0" smtClean="0">
                <a:solidFill>
                  <a:srgbClr val="FF0000"/>
                </a:solidFill>
              </a:rPr>
              <a:t>I/P:</a:t>
            </a:r>
            <a:r>
              <a:rPr lang="en-US" sz="2400" dirty="0" smtClean="0"/>
              <a:t> Sentence        </a:t>
            </a:r>
            <a:r>
              <a:rPr lang="en-US" sz="2400" dirty="0" smtClean="0">
                <a:solidFill>
                  <a:srgbClr val="FF0000"/>
                </a:solidFill>
              </a:rPr>
              <a:t>O/P:</a:t>
            </a:r>
            <a:r>
              <a:rPr lang="en-US" sz="2400" dirty="0" smtClean="0"/>
              <a:t> No. of stars</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pic>
        <p:nvPicPr>
          <p:cNvPr id="5" name="Picture 4"/>
          <p:cNvPicPr>
            <a:picLocks noChangeAspect="1"/>
          </p:cNvPicPr>
          <p:nvPr/>
        </p:nvPicPr>
        <p:blipFill>
          <a:blip r:embed="rId2"/>
          <a:stretch>
            <a:fillRect/>
          </a:stretch>
        </p:blipFill>
        <p:spPr>
          <a:xfrm>
            <a:off x="3235379" y="3196677"/>
            <a:ext cx="5248275" cy="3524797"/>
          </a:xfrm>
          <a:prstGeom prst="rect">
            <a:avLst/>
          </a:prstGeom>
        </p:spPr>
      </p:pic>
    </p:spTree>
    <p:extLst>
      <p:ext uri="{BB962C8B-B14F-4D97-AF65-F5344CB8AC3E}">
        <p14:creationId xmlns:p14="http://schemas.microsoft.com/office/powerpoint/2010/main" val="16513909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91619"/>
          </a:xfrm>
        </p:spPr>
        <p:txBody>
          <a:bodyPr>
            <a:normAutofit fontScale="90000"/>
          </a:bodyPr>
          <a:lstStyle/>
          <a:p>
            <a:r>
              <a:rPr lang="en-US" dirty="0" smtClean="0"/>
              <a:t>2.One to Many</a:t>
            </a:r>
            <a:endParaRPr lang="en-US" dirty="0"/>
          </a:p>
        </p:txBody>
      </p:sp>
      <p:sp>
        <p:nvSpPr>
          <p:cNvPr id="3" name="Content Placeholder 2"/>
          <p:cNvSpPr>
            <a:spLocks noGrp="1"/>
          </p:cNvSpPr>
          <p:nvPr>
            <p:ph idx="1"/>
          </p:nvPr>
        </p:nvSpPr>
        <p:spPr>
          <a:xfrm>
            <a:off x="838200" y="867104"/>
            <a:ext cx="10515600" cy="5309859"/>
          </a:xfrm>
        </p:spPr>
        <p:txBody>
          <a:bodyPr/>
          <a:lstStyle/>
          <a:p>
            <a:r>
              <a:rPr lang="en-US" sz="2000" dirty="0" smtClean="0">
                <a:solidFill>
                  <a:srgbClr val="FF0000"/>
                </a:solidFill>
              </a:rPr>
              <a:t>Input: </a:t>
            </a:r>
            <a:r>
              <a:rPr lang="en-US" sz="2000" dirty="0" smtClean="0"/>
              <a:t>Non-Sequential data like Integer, Number or Image</a:t>
            </a:r>
          </a:p>
          <a:p>
            <a:r>
              <a:rPr lang="en-US" sz="2000" dirty="0" smtClean="0">
                <a:solidFill>
                  <a:srgbClr val="FF0000"/>
                </a:solidFill>
              </a:rPr>
              <a:t>Output: </a:t>
            </a:r>
            <a:r>
              <a:rPr lang="en-US" sz="2000" dirty="0" smtClean="0"/>
              <a:t>Sequence</a:t>
            </a:r>
          </a:p>
          <a:p>
            <a:endParaRPr lang="en-US" sz="2000" dirty="0"/>
          </a:p>
          <a:p>
            <a:pPr marL="0" indent="0">
              <a:buNone/>
            </a:pPr>
            <a:r>
              <a:rPr lang="en-US" sz="2000" dirty="0" smtClean="0"/>
              <a:t>Examples:- (</a:t>
            </a:r>
            <a:r>
              <a:rPr lang="en-US" sz="2000" dirty="0" err="1" smtClean="0"/>
              <a:t>i</a:t>
            </a:r>
            <a:r>
              <a:rPr lang="en-US" sz="2000" dirty="0" smtClean="0"/>
              <a:t>) Image Captioning    </a:t>
            </a:r>
            <a:r>
              <a:rPr lang="en-US" sz="2000" dirty="0" smtClean="0">
                <a:solidFill>
                  <a:srgbClr val="FF0000"/>
                </a:solidFill>
              </a:rPr>
              <a:t>I/P: </a:t>
            </a:r>
            <a:r>
              <a:rPr lang="en-US" sz="2000" dirty="0" smtClean="0"/>
              <a:t>Image       </a:t>
            </a:r>
            <a:r>
              <a:rPr lang="en-US" sz="2000" dirty="0" smtClean="0">
                <a:solidFill>
                  <a:srgbClr val="FF0000"/>
                </a:solidFill>
              </a:rPr>
              <a:t>O/P: </a:t>
            </a:r>
            <a:r>
              <a:rPr lang="en-US" sz="2000" dirty="0" smtClean="0"/>
              <a:t>Sequence</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pic>
        <p:nvPicPr>
          <p:cNvPr id="5" name="Picture 4"/>
          <p:cNvPicPr>
            <a:picLocks noChangeAspect="1"/>
          </p:cNvPicPr>
          <p:nvPr/>
        </p:nvPicPr>
        <p:blipFill>
          <a:blip r:embed="rId2"/>
          <a:stretch>
            <a:fillRect/>
          </a:stretch>
        </p:blipFill>
        <p:spPr>
          <a:xfrm>
            <a:off x="3257056" y="2921000"/>
            <a:ext cx="5362575" cy="3800475"/>
          </a:xfrm>
          <a:prstGeom prst="rect">
            <a:avLst/>
          </a:prstGeom>
        </p:spPr>
      </p:pic>
    </p:spTree>
    <p:extLst>
      <p:ext uri="{BB962C8B-B14F-4D97-AF65-F5344CB8AC3E}">
        <p14:creationId xmlns:p14="http://schemas.microsoft.com/office/powerpoint/2010/main" val="292581052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0806"/>
          </a:xfrm>
        </p:spPr>
        <p:txBody>
          <a:bodyPr>
            <a:normAutofit fontScale="90000"/>
          </a:bodyPr>
          <a:lstStyle/>
          <a:p>
            <a:r>
              <a:rPr lang="en-US" dirty="0" smtClean="0"/>
              <a:t>3.Many to Many  (also called as Seq2Seq)</a:t>
            </a:r>
            <a:endParaRPr lang="en-US" dirty="0"/>
          </a:p>
        </p:txBody>
      </p:sp>
      <p:sp>
        <p:nvSpPr>
          <p:cNvPr id="3" name="Content Placeholder 2"/>
          <p:cNvSpPr>
            <a:spLocks noGrp="1"/>
          </p:cNvSpPr>
          <p:nvPr>
            <p:ph idx="1"/>
          </p:nvPr>
        </p:nvSpPr>
        <p:spPr>
          <a:xfrm>
            <a:off x="838200" y="945932"/>
            <a:ext cx="10515600" cy="5231031"/>
          </a:xfrm>
        </p:spPr>
        <p:txBody>
          <a:bodyPr>
            <a:normAutofit/>
          </a:bodyPr>
          <a:lstStyle/>
          <a:p>
            <a:r>
              <a:rPr lang="en-US" sz="2000" dirty="0" smtClean="0">
                <a:solidFill>
                  <a:srgbClr val="FF0000"/>
                </a:solidFill>
              </a:rPr>
              <a:t>Input: </a:t>
            </a:r>
            <a:r>
              <a:rPr lang="en-US" sz="2000" dirty="0" smtClean="0"/>
              <a:t>Sequence</a:t>
            </a:r>
          </a:p>
          <a:p>
            <a:r>
              <a:rPr lang="en-US" sz="2000" dirty="0" smtClean="0">
                <a:solidFill>
                  <a:srgbClr val="FF0000"/>
                </a:solidFill>
              </a:rPr>
              <a:t>Output: </a:t>
            </a:r>
            <a:r>
              <a:rPr lang="en-US" sz="2000" dirty="0" smtClean="0"/>
              <a:t>Sequence</a:t>
            </a:r>
            <a:endParaRPr lang="en-US" sz="2000" b="1" dirty="0" smtClean="0"/>
          </a:p>
          <a:p>
            <a:pPr marL="0" indent="0">
              <a:buNone/>
            </a:pPr>
            <a:r>
              <a:rPr lang="en-US" sz="2000" b="1" dirty="0" smtClean="0"/>
              <a:t>Example </a:t>
            </a:r>
            <a:r>
              <a:rPr lang="en-US" sz="2000" b="1" dirty="0"/>
              <a:t>:</a:t>
            </a:r>
            <a:r>
              <a:rPr lang="en-US" sz="2000" dirty="0"/>
              <a:t> </a:t>
            </a:r>
            <a:r>
              <a:rPr lang="en-US" sz="2000" dirty="0" smtClean="0"/>
              <a:t>(</a:t>
            </a:r>
            <a:r>
              <a:rPr lang="en-US" sz="2000" dirty="0" err="1" smtClean="0"/>
              <a:t>i</a:t>
            </a:r>
            <a:r>
              <a:rPr lang="en-US" sz="2000" dirty="0" smtClean="0"/>
              <a:t>)Question </a:t>
            </a:r>
            <a:r>
              <a:rPr lang="en-US" sz="2000" dirty="0"/>
              <a:t>answering system, </a:t>
            </a:r>
            <a:endParaRPr lang="en-US" sz="2000" dirty="0" smtClean="0"/>
          </a:p>
          <a:p>
            <a:pPr marL="0" indent="0">
              <a:buNone/>
            </a:pPr>
            <a:r>
              <a:rPr lang="en-US" sz="2000" dirty="0"/>
              <a:t> </a:t>
            </a:r>
            <a:r>
              <a:rPr lang="en-US" sz="2000" dirty="0" smtClean="0"/>
              <a:t>                  (ii)</a:t>
            </a:r>
            <a:r>
              <a:rPr lang="en-US" sz="2000" dirty="0" err="1" smtClean="0"/>
              <a:t>chatbot</a:t>
            </a:r>
            <a:r>
              <a:rPr lang="en-US" sz="2000" dirty="0"/>
              <a:t>, </a:t>
            </a:r>
            <a:endParaRPr lang="en-US" sz="2000" dirty="0" smtClean="0"/>
          </a:p>
          <a:p>
            <a:pPr marL="0" indent="0">
              <a:buNone/>
            </a:pPr>
            <a:r>
              <a:rPr lang="en-US" sz="2000" dirty="0"/>
              <a:t> </a:t>
            </a:r>
            <a:r>
              <a:rPr lang="en-US" sz="2000" dirty="0" smtClean="0"/>
              <a:t>                  (iii) music </a:t>
            </a:r>
            <a:r>
              <a:rPr lang="en-US" sz="2000" dirty="0"/>
              <a:t>generation via </a:t>
            </a:r>
            <a:r>
              <a:rPr lang="en-US" sz="2000" dirty="0" smtClean="0"/>
              <a:t>text</a:t>
            </a:r>
          </a:p>
          <a:p>
            <a:r>
              <a:rPr lang="en-US" sz="2000" dirty="0"/>
              <a:t>Now this is further divided into </a:t>
            </a:r>
            <a:r>
              <a:rPr lang="en-US" sz="2000" b="1" dirty="0"/>
              <a:t>same length</a:t>
            </a:r>
            <a:r>
              <a:rPr lang="en-US" sz="2000" dirty="0"/>
              <a:t> and </a:t>
            </a:r>
            <a:r>
              <a:rPr lang="en-US" sz="2000" b="1" dirty="0"/>
              <a:t>variable length</a:t>
            </a:r>
            <a:endParaRPr lang="en-US" sz="2000" dirty="0"/>
          </a:p>
          <a:p>
            <a:r>
              <a:rPr lang="en-US" sz="2000" b="1" dirty="0">
                <a:solidFill>
                  <a:srgbClr val="FF0000"/>
                </a:solidFill>
              </a:rPr>
              <a:t>Same length :</a:t>
            </a:r>
            <a:r>
              <a:rPr lang="en-US" sz="2000" dirty="0">
                <a:solidFill>
                  <a:srgbClr val="FF0000"/>
                </a:solidFill>
              </a:rPr>
              <a:t> </a:t>
            </a:r>
            <a:r>
              <a:rPr lang="en-US" sz="2000" dirty="0"/>
              <a:t>input size = output size. Example : parts of speech tagging, named entity recognition(NER)</a:t>
            </a:r>
          </a:p>
          <a:p>
            <a:pPr marL="0" indent="0">
              <a:buNone/>
            </a:pPr>
            <a:endParaRPr lang="en-US" sz="2000"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pic>
        <p:nvPicPr>
          <p:cNvPr id="5" name="Picture 4"/>
          <p:cNvPicPr>
            <a:picLocks noChangeAspect="1"/>
          </p:cNvPicPr>
          <p:nvPr/>
        </p:nvPicPr>
        <p:blipFill>
          <a:blip r:embed="rId2"/>
          <a:stretch>
            <a:fillRect/>
          </a:stretch>
        </p:blipFill>
        <p:spPr>
          <a:xfrm>
            <a:off x="3720497" y="3730983"/>
            <a:ext cx="4919006" cy="3127018"/>
          </a:xfrm>
          <a:prstGeom prst="rect">
            <a:avLst/>
          </a:prstGeom>
        </p:spPr>
      </p:pic>
    </p:spTree>
    <p:extLst>
      <p:ext uri="{BB962C8B-B14F-4D97-AF65-F5344CB8AC3E}">
        <p14:creationId xmlns:p14="http://schemas.microsoft.com/office/powerpoint/2010/main" val="280701130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15988"/>
          </a:xfrm>
        </p:spPr>
        <p:txBody>
          <a:bodyPr/>
          <a:lstStyle/>
          <a:p>
            <a:endParaRPr lang="en-US" dirty="0"/>
          </a:p>
        </p:txBody>
      </p:sp>
      <p:sp>
        <p:nvSpPr>
          <p:cNvPr id="3" name="Content Placeholder 2"/>
          <p:cNvSpPr>
            <a:spLocks noGrp="1"/>
          </p:cNvSpPr>
          <p:nvPr>
            <p:ph idx="1"/>
          </p:nvPr>
        </p:nvSpPr>
        <p:spPr>
          <a:xfrm>
            <a:off x="838200" y="1466193"/>
            <a:ext cx="10515600" cy="4710770"/>
          </a:xfrm>
        </p:spPr>
        <p:txBody>
          <a:bodyPr>
            <a:normAutofit/>
          </a:bodyPr>
          <a:lstStyle/>
          <a:p>
            <a:pPr algn="just"/>
            <a:r>
              <a:rPr lang="en-US" sz="2000" dirty="0">
                <a:solidFill>
                  <a:srgbClr val="FF0000"/>
                </a:solidFill>
              </a:rPr>
              <a:t>Variable length : </a:t>
            </a:r>
            <a:r>
              <a:rPr lang="en-US" sz="2000" dirty="0"/>
              <a:t>input size is not equal to output size .Example : machine translation like translating one language to another. lets say to translate English to Hindi. Sentence in English is lets run In Hindi this will be written as </a:t>
            </a:r>
            <a:r>
              <a:rPr lang="en-US" sz="2000" dirty="0" err="1"/>
              <a:t>chalo</a:t>
            </a:r>
            <a:r>
              <a:rPr lang="en-US" sz="2000" dirty="0"/>
              <a:t> </a:t>
            </a:r>
            <a:r>
              <a:rPr lang="en-US" sz="2000" dirty="0" err="1"/>
              <a:t>bhagte</a:t>
            </a:r>
            <a:r>
              <a:rPr lang="en-US" sz="2000" dirty="0"/>
              <a:t> </a:t>
            </a:r>
            <a:r>
              <a:rPr lang="en-US" sz="2000" dirty="0" err="1"/>
              <a:t>hai</a:t>
            </a:r>
            <a:r>
              <a:rPr lang="en-US" sz="2000" dirty="0"/>
              <a:t> . Here the size of the input is different as compared to output. Another example can be CHATGPT</a:t>
            </a:r>
            <a:r>
              <a:rPr lang="en-US" sz="2000" dirty="0" smtClean="0"/>
              <a:t>.</a:t>
            </a:r>
          </a:p>
          <a:p>
            <a:pPr algn="just"/>
            <a:endParaRPr lang="en-US" sz="2000"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pic>
        <p:nvPicPr>
          <p:cNvPr id="6" name="Picture 5"/>
          <p:cNvPicPr>
            <a:picLocks noChangeAspect="1"/>
          </p:cNvPicPr>
          <p:nvPr/>
        </p:nvPicPr>
        <p:blipFill>
          <a:blip r:embed="rId2"/>
          <a:stretch>
            <a:fillRect/>
          </a:stretch>
        </p:blipFill>
        <p:spPr>
          <a:xfrm>
            <a:off x="3049478" y="2974975"/>
            <a:ext cx="6099213" cy="3746500"/>
          </a:xfrm>
          <a:prstGeom prst="rect">
            <a:avLst/>
          </a:prstGeom>
        </p:spPr>
      </p:pic>
    </p:spTree>
    <p:extLst>
      <p:ext uri="{BB962C8B-B14F-4D97-AF65-F5344CB8AC3E}">
        <p14:creationId xmlns:p14="http://schemas.microsoft.com/office/powerpoint/2010/main" val="6704480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of RNN</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solidFill>
                  <a:srgbClr val="0070C0"/>
                </a:solidFill>
              </a:rPr>
              <a:t>RNN faces problem when the sentence is long. In other words, RNN is not capable of handling long sequences.</a:t>
            </a:r>
          </a:p>
          <a:p>
            <a:pPr marL="0" indent="0">
              <a:buNone/>
            </a:pPr>
            <a:r>
              <a:rPr lang="en-US" dirty="0" smtClean="0">
                <a:solidFill>
                  <a:schemeClr val="tx1">
                    <a:lumMod val="95000"/>
                    <a:lumOff val="5000"/>
                  </a:schemeClr>
                </a:solidFill>
              </a:rPr>
              <a:t>Example: Uttar Pradesh is a beautiful state. The language spoken there is ___</a:t>
            </a:r>
          </a:p>
          <a:p>
            <a:pPr marL="514350" indent="-514350">
              <a:buFont typeface="+mj-lt"/>
              <a:buAutoNum type="arabicPeriod"/>
            </a:pPr>
            <a:endParaRPr lang="en-US" dirty="0">
              <a:solidFill>
                <a:srgbClr val="FF0000"/>
              </a:solidFill>
            </a:endParaRPr>
          </a:p>
          <a:p>
            <a:pPr marL="514350" indent="-514350">
              <a:buFont typeface="+mj-lt"/>
              <a:buAutoNum type="arabicPeriod"/>
            </a:pPr>
            <a:r>
              <a:rPr lang="en-US" dirty="0" smtClean="0">
                <a:solidFill>
                  <a:srgbClr val="FF0000"/>
                </a:solidFill>
              </a:rPr>
              <a:t>Problem of Long Term Dependencies </a:t>
            </a:r>
            <a:r>
              <a:rPr lang="en-US" dirty="0" smtClean="0"/>
              <a:t>because of Vanishing Gradient Problem</a:t>
            </a:r>
          </a:p>
          <a:p>
            <a:pPr marL="514350" indent="-514350">
              <a:buFont typeface="+mj-lt"/>
              <a:buAutoNum type="arabicPeriod"/>
            </a:pPr>
            <a:r>
              <a:rPr lang="en-US" dirty="0" smtClean="0">
                <a:solidFill>
                  <a:srgbClr val="FF0000"/>
                </a:solidFill>
              </a:rPr>
              <a:t>Unstable Training </a:t>
            </a:r>
            <a:r>
              <a:rPr lang="en-US" dirty="0" smtClean="0"/>
              <a:t>because of Exploding Gradient Problem</a:t>
            </a:r>
          </a:p>
          <a:p>
            <a:pPr marL="0" lvl="1" indent="0">
              <a:spcBef>
                <a:spcPts val="1000"/>
              </a:spcBef>
              <a:buNone/>
            </a:pPr>
            <a:endParaRPr lang="en-US" dirty="0" smtClean="0"/>
          </a:p>
          <a:p>
            <a:pPr marL="0" lvl="1" indent="0" algn="just">
              <a:spcBef>
                <a:spcPts val="1000"/>
              </a:spcBef>
              <a:buNone/>
            </a:pPr>
            <a:r>
              <a:rPr lang="en-US" dirty="0" smtClean="0"/>
              <a:t>RNNs </a:t>
            </a:r>
            <a:r>
              <a:rPr lang="en-US" dirty="0"/>
              <a:t>can be limited in their ability to process long sequences. This is because the gradients of the loss function can become very </a:t>
            </a:r>
            <a:r>
              <a:rPr lang="en-US" dirty="0" smtClean="0"/>
              <a:t>small </a:t>
            </a:r>
            <a:r>
              <a:rPr lang="en-US" dirty="0" smtClean="0"/>
              <a:t>as </a:t>
            </a:r>
            <a:r>
              <a:rPr lang="en-US" dirty="0"/>
              <a:t>they propagate through time, making it difficult for the RNN to learn long-term dependencies</a:t>
            </a:r>
            <a:r>
              <a:rPr lang="en-US" dirty="0" smtClean="0"/>
              <a:t>.</a:t>
            </a:r>
          </a:p>
          <a:p>
            <a:pPr marL="514350" indent="-514350">
              <a:buFont typeface="+mj-lt"/>
              <a:buAutoNum type="arabicPeriod"/>
            </a:pPr>
            <a:endParaRPr lang="en-US" dirty="0" smtClean="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51986552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solidFill>
                  <a:srgbClr val="FF0000"/>
                </a:solidFill>
              </a:rPr>
              <a:t>1.Problem </a:t>
            </a:r>
            <a:r>
              <a:rPr lang="en-US" sz="2400" dirty="0">
                <a:solidFill>
                  <a:srgbClr val="FF0000"/>
                </a:solidFill>
              </a:rPr>
              <a:t>of Long Term Dependencies </a:t>
            </a:r>
            <a:r>
              <a:rPr lang="en-US" sz="2400" dirty="0"/>
              <a:t>because of Vanishing Gradient </a:t>
            </a:r>
            <a:r>
              <a:rPr lang="en-US" sz="2400" dirty="0" smtClean="0"/>
              <a:t>Problem</a:t>
            </a:r>
            <a:endParaRPr lang="en-US" sz="2400" dirty="0"/>
          </a:p>
        </p:txBody>
      </p:sp>
      <p:pic>
        <p:nvPicPr>
          <p:cNvPr id="5" name="Content Placeholder 4"/>
          <p:cNvPicPr>
            <a:picLocks noGrp="1" noChangeAspect="1"/>
          </p:cNvPicPr>
          <p:nvPr>
            <p:ph idx="1"/>
          </p:nvPr>
        </p:nvPicPr>
        <p:blipFill>
          <a:blip r:embed="rId2"/>
          <a:stretch>
            <a:fillRect/>
          </a:stretch>
        </p:blipFill>
        <p:spPr>
          <a:xfrm>
            <a:off x="1278098" y="1310837"/>
            <a:ext cx="3465352" cy="5228075"/>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pic>
        <p:nvPicPr>
          <p:cNvPr id="6" name="Picture 5"/>
          <p:cNvPicPr>
            <a:picLocks noChangeAspect="1"/>
          </p:cNvPicPr>
          <p:nvPr/>
        </p:nvPicPr>
        <p:blipFill>
          <a:blip r:embed="rId3"/>
          <a:stretch>
            <a:fillRect/>
          </a:stretch>
        </p:blipFill>
        <p:spPr>
          <a:xfrm>
            <a:off x="7276115" y="1405511"/>
            <a:ext cx="3409950" cy="5038725"/>
          </a:xfrm>
          <a:prstGeom prst="rect">
            <a:avLst/>
          </a:prstGeom>
        </p:spPr>
      </p:pic>
    </p:spTree>
    <p:extLst>
      <p:ext uri="{BB962C8B-B14F-4D97-AF65-F5344CB8AC3E}">
        <p14:creationId xmlns:p14="http://schemas.microsoft.com/office/powerpoint/2010/main" val="245731303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100" dirty="0">
                <a:solidFill>
                  <a:srgbClr val="FF0000"/>
                </a:solidFill>
              </a:rPr>
              <a:t>Solution of this </a:t>
            </a:r>
            <a:r>
              <a:rPr lang="en-US" sz="3100" dirty="0" smtClean="0">
                <a:solidFill>
                  <a:srgbClr val="FF0000"/>
                </a:solidFill>
              </a:rPr>
              <a:t>problem i.e. Vanishing Gradient Problem:-</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Use </a:t>
            </a:r>
            <a:r>
              <a:rPr lang="en-US" dirty="0"/>
              <a:t>different activation function such as </a:t>
            </a:r>
            <a:r>
              <a:rPr lang="en-US" dirty="0" err="1"/>
              <a:t>ReLu</a:t>
            </a:r>
            <a:r>
              <a:rPr lang="en-US" dirty="0"/>
              <a:t>, Leaky </a:t>
            </a:r>
            <a:r>
              <a:rPr lang="en-US" dirty="0" err="1"/>
              <a:t>ReLU</a:t>
            </a:r>
            <a:r>
              <a:rPr lang="en-US" dirty="0"/>
              <a:t> etc.</a:t>
            </a:r>
          </a:p>
          <a:p>
            <a:r>
              <a:rPr lang="en-US" dirty="0"/>
              <a:t>Better Weight Initialization</a:t>
            </a:r>
          </a:p>
          <a:p>
            <a:r>
              <a:rPr lang="en-US" dirty="0"/>
              <a:t>Skip RNN’s</a:t>
            </a:r>
          </a:p>
          <a:p>
            <a:r>
              <a:rPr lang="en-US" dirty="0"/>
              <a:t>Switch to LSTM</a:t>
            </a:r>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99873110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smtClean="0">
                <a:solidFill>
                  <a:srgbClr val="FF0000"/>
                </a:solidFill>
              </a:rPr>
              <a:t>2.Unstable </a:t>
            </a:r>
            <a:r>
              <a:rPr lang="en-US" sz="2700" dirty="0">
                <a:solidFill>
                  <a:srgbClr val="FF0000"/>
                </a:solidFill>
              </a:rPr>
              <a:t>Training </a:t>
            </a:r>
            <a:r>
              <a:rPr lang="en-US" sz="2700" dirty="0"/>
              <a:t>because of Exploding Gradient </a:t>
            </a:r>
            <a:r>
              <a:rPr lang="en-US" sz="2700" dirty="0" smtClean="0"/>
              <a:t>Problem</a:t>
            </a:r>
            <a:br>
              <a:rPr lang="en-US" sz="2700" dirty="0" smtClean="0"/>
            </a:br>
            <a:r>
              <a:rPr lang="en-US" sz="2700" dirty="0" smtClean="0"/>
              <a:t>There is no training due to this.</a:t>
            </a:r>
            <a:r>
              <a:rPr lang="en-US" dirty="0"/>
              <a:t/>
            </a:r>
            <a:br>
              <a:rPr lang="en-US" dirty="0"/>
            </a:br>
            <a:endParaRPr lang="en-US" dirty="0"/>
          </a:p>
        </p:txBody>
      </p:sp>
      <p:pic>
        <p:nvPicPr>
          <p:cNvPr id="5" name="Content Placeholder 4"/>
          <p:cNvPicPr>
            <a:picLocks noGrp="1" noChangeAspect="1"/>
          </p:cNvPicPr>
          <p:nvPr>
            <p:ph idx="1"/>
          </p:nvPr>
        </p:nvPicPr>
        <p:blipFill>
          <a:blip r:embed="rId2"/>
          <a:stretch>
            <a:fillRect/>
          </a:stretch>
        </p:blipFill>
        <p:spPr>
          <a:xfrm>
            <a:off x="1087821" y="1569984"/>
            <a:ext cx="6132786" cy="3830979"/>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3564850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2.Object Localization</a:t>
            </a:r>
            <a:endParaRPr lang="en-US" dirty="0"/>
          </a:p>
        </p:txBody>
      </p:sp>
      <p:pic>
        <p:nvPicPr>
          <p:cNvPr id="5" name="Content Placeholder 4"/>
          <p:cNvPicPr>
            <a:picLocks noGrp="1" noChangeAspect="1"/>
          </p:cNvPicPr>
          <p:nvPr>
            <p:ph idx="1"/>
          </p:nvPr>
        </p:nvPicPr>
        <p:blipFill>
          <a:blip r:embed="rId2"/>
          <a:stretch>
            <a:fillRect/>
          </a:stretch>
        </p:blipFill>
        <p:spPr>
          <a:xfrm>
            <a:off x="4038600" y="2028735"/>
            <a:ext cx="3968476" cy="3549165"/>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70109056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Solution of this problem:-</a:t>
            </a:r>
          </a:p>
          <a:p>
            <a:r>
              <a:rPr lang="en-US" dirty="0"/>
              <a:t>Gradient Clipping</a:t>
            </a:r>
          </a:p>
          <a:p>
            <a:r>
              <a:rPr lang="en-US" dirty="0"/>
              <a:t>Controlled Learning Rate</a:t>
            </a:r>
          </a:p>
          <a:p>
            <a:r>
              <a:rPr lang="en-US" dirty="0"/>
              <a:t>Switch to LSTM</a:t>
            </a:r>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87708062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LSTM  (Part1- The What)</a:t>
            </a:r>
            <a:endParaRPr lang="en-US" dirty="0"/>
          </a:p>
        </p:txBody>
      </p:sp>
      <p:sp>
        <p:nvSpPr>
          <p:cNvPr id="3" name="Content Placeholder 2"/>
          <p:cNvSpPr>
            <a:spLocks noGrp="1"/>
          </p:cNvSpPr>
          <p:nvPr>
            <p:ph idx="1"/>
          </p:nvPr>
        </p:nvSpPr>
        <p:spPr/>
        <p:txBody>
          <a:bodyPr>
            <a:normAutofit/>
          </a:bodyPr>
          <a:lstStyle/>
          <a:p>
            <a:r>
              <a:rPr lang="en-US" sz="2000" dirty="0" smtClean="0"/>
              <a:t>STC or STM -    Short Term Context (It is already available in RNN)</a:t>
            </a:r>
          </a:p>
          <a:p>
            <a:r>
              <a:rPr lang="en-US" sz="2000" dirty="0" smtClean="0"/>
              <a:t>LTC or LTM or Cell state -      Long Term Context for keeping long term sequences meaning</a:t>
            </a:r>
          </a:p>
          <a:p>
            <a:r>
              <a:rPr lang="en-US" sz="2000" dirty="0" smtClean="0"/>
              <a:t>There is a communication required b/w LTC and STC</a:t>
            </a:r>
            <a:endParaRPr lang="en-US" sz="2000"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
        <p:nvSpPr>
          <p:cNvPr id="5" name="Oval 4"/>
          <p:cNvSpPr/>
          <p:nvPr/>
        </p:nvSpPr>
        <p:spPr>
          <a:xfrm>
            <a:off x="1545021" y="4001294"/>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LTC</a:t>
            </a:r>
            <a:endParaRPr lang="en-US" dirty="0"/>
          </a:p>
        </p:txBody>
      </p:sp>
      <p:sp>
        <p:nvSpPr>
          <p:cNvPr id="7" name="Oval 6"/>
          <p:cNvSpPr/>
          <p:nvPr/>
        </p:nvSpPr>
        <p:spPr>
          <a:xfrm>
            <a:off x="1545021" y="5352257"/>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STC</a:t>
            </a:r>
            <a:endParaRPr lang="en-US" dirty="0"/>
          </a:p>
        </p:txBody>
      </p:sp>
    </p:spTree>
    <p:extLst>
      <p:ext uri="{BB962C8B-B14F-4D97-AF65-F5344CB8AC3E}">
        <p14:creationId xmlns:p14="http://schemas.microsoft.com/office/powerpoint/2010/main" val="125777463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1890"/>
            <a:ext cx="10515600" cy="1153730"/>
          </a:xfrm>
        </p:spPr>
        <p:txBody>
          <a:bodyPr>
            <a:normAutofit fontScale="90000"/>
          </a:bodyPr>
          <a:lstStyle/>
          <a:p>
            <a:pPr algn="ctr"/>
            <a:r>
              <a:rPr lang="en-US" sz="2700" dirty="0" smtClean="0"/>
              <a:t/>
            </a:r>
            <a:br>
              <a:rPr lang="en-US" sz="2700" dirty="0" smtClean="0"/>
            </a:br>
            <a:r>
              <a:rPr lang="en-US" sz="3100" dirty="0"/>
              <a:t/>
            </a:r>
            <a:br>
              <a:rPr lang="en-US" sz="3100" dirty="0"/>
            </a:br>
            <a:r>
              <a:rPr lang="en-US" dirty="0"/>
              <a:t>LSTM  (Part1- The What)</a:t>
            </a:r>
            <a:r>
              <a:rPr lang="en-US" dirty="0">
                <a:solidFill>
                  <a:srgbClr val="FF0000"/>
                </a:solidFill>
              </a:rPr>
              <a:t/>
            </a:r>
            <a:br>
              <a:rPr lang="en-US" dirty="0">
                <a:solidFill>
                  <a:srgbClr val="FF0000"/>
                </a:solidFill>
              </a:rPr>
            </a:br>
            <a:endParaRPr lang="en-US" dirty="0">
              <a:solidFill>
                <a:srgbClr val="FF0000"/>
              </a:solidFill>
            </a:endParaRPr>
          </a:p>
        </p:txBody>
      </p:sp>
      <p:sp>
        <p:nvSpPr>
          <p:cNvPr id="3" name="Content Placeholder 2"/>
          <p:cNvSpPr>
            <a:spLocks noGrp="1"/>
          </p:cNvSpPr>
          <p:nvPr>
            <p:ph idx="1"/>
          </p:nvPr>
        </p:nvSpPr>
        <p:spPr>
          <a:xfrm>
            <a:off x="838200" y="1311386"/>
            <a:ext cx="10515600" cy="4881343"/>
          </a:xfrm>
        </p:spPr>
        <p:txBody>
          <a:bodyPr>
            <a:normAutofit/>
          </a:bodyPr>
          <a:lstStyle/>
          <a:p>
            <a:pPr marL="0" indent="0">
              <a:buNone/>
            </a:pPr>
            <a:r>
              <a:rPr lang="en-US" sz="2000" dirty="0" smtClean="0">
                <a:solidFill>
                  <a:srgbClr val="FF0000"/>
                </a:solidFill>
              </a:rPr>
              <a:t>LSTM </a:t>
            </a:r>
            <a:r>
              <a:rPr lang="en-US" sz="2000" dirty="0">
                <a:solidFill>
                  <a:srgbClr val="FF0000"/>
                </a:solidFill>
              </a:rPr>
              <a:t>has 3 gates:- Forget gate, I/P gate and O/P </a:t>
            </a:r>
            <a:r>
              <a:rPr lang="en-US" sz="2000" dirty="0" smtClean="0">
                <a:solidFill>
                  <a:srgbClr val="FF0000"/>
                </a:solidFill>
              </a:rPr>
              <a:t>gate</a:t>
            </a:r>
            <a:endParaRPr lang="en-US" sz="2000" b="1" dirty="0"/>
          </a:p>
          <a:p>
            <a:r>
              <a:rPr lang="en-US" sz="2000" b="1" dirty="0" smtClean="0"/>
              <a:t>Forget </a:t>
            </a:r>
            <a:r>
              <a:rPr lang="en-US" sz="2000" b="1" dirty="0"/>
              <a:t>Gate</a:t>
            </a:r>
            <a:r>
              <a:rPr lang="en-US" sz="2000" dirty="0"/>
              <a:t>: Decides what information to discard from the cell </a:t>
            </a:r>
            <a:r>
              <a:rPr lang="en-US" sz="2000" dirty="0" smtClean="0"/>
              <a:t>state or LTC or LTM.</a:t>
            </a:r>
          </a:p>
          <a:p>
            <a:r>
              <a:rPr lang="en-US" sz="2000" b="1" dirty="0"/>
              <a:t>Input Gate</a:t>
            </a:r>
            <a:r>
              <a:rPr lang="en-US" sz="2000" dirty="0"/>
              <a:t>: </a:t>
            </a:r>
            <a:r>
              <a:rPr lang="en-US" sz="2000" dirty="0" smtClean="0"/>
              <a:t>Determines </a:t>
            </a:r>
            <a:r>
              <a:rPr lang="en-US" sz="2000" dirty="0"/>
              <a:t>which new information to add to the cell </a:t>
            </a:r>
            <a:r>
              <a:rPr lang="en-US" sz="2000" dirty="0" smtClean="0"/>
              <a:t>state or LTC or LTM.</a:t>
            </a:r>
          </a:p>
          <a:p>
            <a:r>
              <a:rPr lang="en-US" sz="2000" b="1" dirty="0"/>
              <a:t>Output Gate</a:t>
            </a:r>
            <a:r>
              <a:rPr lang="en-US" sz="2000" dirty="0"/>
              <a:t>: </a:t>
            </a:r>
            <a:r>
              <a:rPr lang="en-US" sz="2000" dirty="0" smtClean="0"/>
              <a:t>Controls/Gives </a:t>
            </a:r>
            <a:r>
              <a:rPr lang="en-US" sz="2000" dirty="0"/>
              <a:t>the output based on the updated cell state.</a:t>
            </a:r>
            <a:endParaRPr lang="en-US" sz="2000" dirty="0" smtClean="0"/>
          </a:p>
        </p:txBody>
      </p:sp>
      <p:sp>
        <p:nvSpPr>
          <p:cNvPr id="4" name="Footer Placeholder 3"/>
          <p:cNvSpPr>
            <a:spLocks noGrp="1"/>
          </p:cNvSpPr>
          <p:nvPr>
            <p:ph type="ftr" sz="quarter" idx="11"/>
          </p:nvPr>
        </p:nvSpPr>
        <p:spPr/>
        <p:txBody>
          <a:bodyPr/>
          <a:lstStyle/>
          <a:p>
            <a:r>
              <a:rPr lang="en-US" smtClean="0"/>
              <a:t>By : PIYUSH VASHISTHA</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4523" y="3231930"/>
            <a:ext cx="4569236" cy="2648608"/>
          </a:xfrm>
          <a:prstGeom prst="rect">
            <a:avLst/>
          </a:prstGeom>
        </p:spPr>
      </p:pic>
      <p:sp>
        <p:nvSpPr>
          <p:cNvPr id="8" name="Rectangle 7"/>
          <p:cNvSpPr/>
          <p:nvPr/>
        </p:nvSpPr>
        <p:spPr>
          <a:xfrm>
            <a:off x="1763658" y="3632392"/>
            <a:ext cx="1780354" cy="536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Previous Cell  state or </a:t>
            </a:r>
            <a:r>
              <a:rPr lang="en-US" dirty="0" smtClean="0">
                <a:solidFill>
                  <a:srgbClr val="FF0000"/>
                </a:solidFill>
              </a:rPr>
              <a:t>LTM</a:t>
            </a:r>
          </a:p>
        </p:txBody>
      </p:sp>
      <p:sp>
        <p:nvSpPr>
          <p:cNvPr id="9" name="Rectangle 8"/>
          <p:cNvSpPr/>
          <p:nvPr/>
        </p:nvSpPr>
        <p:spPr>
          <a:xfrm>
            <a:off x="1763658" y="4904677"/>
            <a:ext cx="1780354" cy="536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Previous hidden state or </a:t>
            </a:r>
            <a:r>
              <a:rPr lang="en-US" dirty="0" smtClean="0">
                <a:solidFill>
                  <a:srgbClr val="FF0000"/>
                </a:solidFill>
              </a:rPr>
              <a:t>STM</a:t>
            </a:r>
            <a:endParaRPr lang="en-US" dirty="0">
              <a:solidFill>
                <a:srgbClr val="FF0000"/>
              </a:solidFill>
            </a:endParaRPr>
          </a:p>
        </p:txBody>
      </p:sp>
      <p:sp>
        <p:nvSpPr>
          <p:cNvPr id="10" name="Rectangle 9"/>
          <p:cNvSpPr/>
          <p:nvPr/>
        </p:nvSpPr>
        <p:spPr>
          <a:xfrm>
            <a:off x="8414270" y="4904677"/>
            <a:ext cx="1780354" cy="536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Current hidden state or STM</a:t>
            </a:r>
            <a:endParaRPr lang="en-US" dirty="0"/>
          </a:p>
        </p:txBody>
      </p:sp>
      <p:sp>
        <p:nvSpPr>
          <p:cNvPr id="11" name="Rectangle 10"/>
          <p:cNvSpPr/>
          <p:nvPr/>
        </p:nvSpPr>
        <p:spPr>
          <a:xfrm>
            <a:off x="8414270" y="3632392"/>
            <a:ext cx="1780354" cy="536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Current Cell state or LTM</a:t>
            </a:r>
            <a:endParaRPr lang="en-US" dirty="0"/>
          </a:p>
        </p:txBody>
      </p:sp>
    </p:spTree>
    <p:extLst>
      <p:ext uri="{BB962C8B-B14F-4D97-AF65-F5344CB8AC3E}">
        <p14:creationId xmlns:p14="http://schemas.microsoft.com/office/powerpoint/2010/main" val="161067375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LSTM  (Part1- The What)</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marL="0" indent="0">
              <a:buNone/>
            </a:pPr>
            <a:r>
              <a:rPr lang="en-US" dirty="0"/>
              <a:t>2 process are actually involved</a:t>
            </a:r>
          </a:p>
          <a:p>
            <a:r>
              <a:rPr lang="en-US" dirty="0" smtClean="0"/>
              <a:t>Updating previous LTM </a:t>
            </a:r>
          </a:p>
          <a:p>
            <a:r>
              <a:rPr lang="en-US" dirty="0" smtClean="0"/>
              <a:t>Creating new STM</a:t>
            </a:r>
          </a:p>
          <a:p>
            <a:pPr marL="0" indent="0">
              <a:buNone/>
            </a:pPr>
            <a:endParaRPr lang="en-US" dirty="0"/>
          </a:p>
          <a:p>
            <a:endParaRPr lang="en-US" dirty="0" smtClean="0"/>
          </a:p>
          <a:p>
            <a:r>
              <a:rPr lang="en-US" dirty="0" smtClean="0"/>
              <a:t>LTM is also known as Cell state</a:t>
            </a:r>
          </a:p>
          <a:p>
            <a:r>
              <a:rPr lang="en-US" dirty="0" smtClean="0"/>
              <a:t>STM is also known as hidden state</a:t>
            </a: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8770400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LSTM  (Part2-How)</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LSTM can be think as of Computer </a:t>
            </a:r>
          </a:p>
          <a:p>
            <a:pPr marL="0" indent="0">
              <a:buNone/>
            </a:pPr>
            <a:endParaRPr lang="en-US" dirty="0" smtClean="0"/>
          </a:p>
          <a:p>
            <a:pPr marL="0" indent="0">
              <a:buNone/>
            </a:pPr>
            <a:r>
              <a:rPr lang="en-US" dirty="0" smtClean="0"/>
              <a:t>              Input </a:t>
            </a:r>
            <a:r>
              <a:rPr lang="en-US" dirty="0" smtClean="0">
                <a:sym typeface="Wingdings" panose="05000000000000000000" pitchFamily="2" charset="2"/>
              </a:rPr>
              <a:t>                                                  Output</a:t>
            </a:r>
          </a:p>
          <a:p>
            <a:pPr marL="0" indent="0">
              <a:buNone/>
            </a:pPr>
            <a:endParaRPr lang="en-US" dirty="0" smtClean="0">
              <a:sym typeface="Wingdings" panose="05000000000000000000" pitchFamily="2" charset="2"/>
            </a:endParaRPr>
          </a:p>
          <a:p>
            <a:pPr marL="0" indent="0">
              <a:buNone/>
            </a:pPr>
            <a:r>
              <a:rPr lang="en-US" dirty="0" smtClean="0">
                <a:sym typeface="Wingdings" panose="05000000000000000000" pitchFamily="2" charset="2"/>
              </a:rPr>
              <a:t>Previous Cell state </a:t>
            </a:r>
            <a:r>
              <a:rPr lang="en-US" dirty="0" smtClean="0"/>
              <a:t>c</a:t>
            </a:r>
            <a:r>
              <a:rPr lang="en-US" baseline="-25000" dirty="0" smtClean="0"/>
              <a:t>t-1</a:t>
            </a:r>
            <a:r>
              <a:rPr lang="en-US" dirty="0" smtClean="0">
                <a:sym typeface="Wingdings" panose="05000000000000000000" pitchFamily="2" charset="2"/>
              </a:rPr>
              <a:t>,                                      Current Cell state </a:t>
            </a:r>
            <a:r>
              <a:rPr lang="en-US" dirty="0" err="1" smtClean="0"/>
              <a:t>c</a:t>
            </a:r>
            <a:r>
              <a:rPr lang="en-US" baseline="-25000" dirty="0" err="1" smtClean="0"/>
              <a:t>t</a:t>
            </a:r>
            <a:r>
              <a:rPr lang="en-US" dirty="0" smtClean="0">
                <a:sym typeface="Wingdings" panose="05000000000000000000" pitchFamily="2" charset="2"/>
              </a:rPr>
              <a:t>,</a:t>
            </a:r>
          </a:p>
          <a:p>
            <a:pPr marL="0" indent="0">
              <a:buNone/>
            </a:pPr>
            <a:r>
              <a:rPr lang="en-US" dirty="0" smtClean="0">
                <a:sym typeface="Wingdings" panose="05000000000000000000" pitchFamily="2" charset="2"/>
              </a:rPr>
              <a:t>Previous hidden state </a:t>
            </a:r>
            <a:r>
              <a:rPr lang="en-US" dirty="0" smtClean="0"/>
              <a:t>h</a:t>
            </a:r>
            <a:r>
              <a:rPr lang="en-US" baseline="-25000" dirty="0" smtClean="0"/>
              <a:t>t-1,                                                 </a:t>
            </a:r>
            <a:r>
              <a:rPr lang="en-US" dirty="0"/>
              <a:t>Current hidden state </a:t>
            </a:r>
            <a:r>
              <a:rPr lang="en-US" dirty="0" err="1" smtClean="0"/>
              <a:t>h</a:t>
            </a:r>
            <a:r>
              <a:rPr lang="en-US" baseline="-25000" dirty="0" err="1" smtClean="0"/>
              <a:t>t</a:t>
            </a:r>
            <a:endParaRPr lang="en-US" baseline="-25000" dirty="0" smtClean="0"/>
          </a:p>
          <a:p>
            <a:pPr marL="0" indent="0">
              <a:buNone/>
            </a:pPr>
            <a:r>
              <a:rPr lang="en-US" dirty="0" smtClean="0"/>
              <a:t>I/P </a:t>
            </a:r>
            <a:r>
              <a:rPr lang="en-US" dirty="0"/>
              <a:t>for the current time step </a:t>
            </a:r>
            <a:r>
              <a:rPr lang="en-US" dirty="0" smtClean="0"/>
              <a:t>t=1, </a:t>
            </a:r>
            <a:r>
              <a:rPr lang="en-US" dirty="0" err="1" smtClean="0"/>
              <a:t>x</a:t>
            </a:r>
            <a:r>
              <a:rPr lang="en-US" baseline="-25000" dirty="0" err="1" smtClean="0"/>
              <a:t>t</a:t>
            </a:r>
            <a:r>
              <a:rPr lang="en-US" dirty="0" smtClean="0">
                <a:sym typeface="Wingdings" panose="05000000000000000000" pitchFamily="2" charset="2"/>
              </a:rPr>
              <a:t> </a:t>
            </a:r>
          </a:p>
          <a:p>
            <a:pPr marL="0" indent="0">
              <a:buNone/>
            </a:pPr>
            <a:endParaRPr lang="en-US" dirty="0">
              <a:sym typeface="Wingdings" panose="05000000000000000000" pitchFamily="2" charset="2"/>
            </a:endParaRPr>
          </a:p>
          <a:p>
            <a:pPr marL="0" indent="0">
              <a:buNone/>
            </a:pPr>
            <a:r>
              <a:rPr lang="en-US" dirty="0" smtClean="0">
                <a:solidFill>
                  <a:srgbClr val="FF0000"/>
                </a:solidFill>
                <a:sym typeface="Wingdings" panose="05000000000000000000" pitchFamily="2" charset="2"/>
              </a:rPr>
              <a:t>3 Inputs and 2 Outputs</a:t>
            </a:r>
          </a:p>
          <a:p>
            <a:pPr marL="0" indent="0">
              <a:buNone/>
            </a:pPr>
            <a:r>
              <a:rPr lang="en-US" dirty="0">
                <a:sym typeface="Wingdings" panose="05000000000000000000" pitchFamily="2" charset="2"/>
              </a:rPr>
              <a:t> </a:t>
            </a:r>
            <a:r>
              <a:rPr lang="en-US" dirty="0" smtClean="0">
                <a:sym typeface="Wingdings" panose="05000000000000000000" pitchFamily="2" charset="2"/>
              </a:rPr>
              <a:t>      </a:t>
            </a:r>
          </a:p>
          <a:p>
            <a:pPr marL="0" indent="0">
              <a:buNone/>
            </a:pPr>
            <a:endParaRPr lang="en-US" dirty="0">
              <a:sym typeface="Wingdings" panose="05000000000000000000" pitchFamily="2" charset="2"/>
            </a:endParaRPr>
          </a:p>
          <a:p>
            <a:pPr marL="0" indent="0">
              <a:buNone/>
            </a:pP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
        <p:nvSpPr>
          <p:cNvPr id="5" name="Rectangle 4"/>
          <p:cNvSpPr/>
          <p:nvPr/>
        </p:nvSpPr>
        <p:spPr>
          <a:xfrm>
            <a:off x="3644462" y="2393211"/>
            <a:ext cx="2819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Processing</a:t>
            </a:r>
            <a:endParaRPr lang="en-US" dirty="0"/>
          </a:p>
        </p:txBody>
      </p:sp>
    </p:spTree>
    <p:extLst>
      <p:ext uri="{BB962C8B-B14F-4D97-AF65-F5344CB8AC3E}">
        <p14:creationId xmlns:p14="http://schemas.microsoft.com/office/powerpoint/2010/main" val="14073020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4026"/>
          </a:xfrm>
        </p:spPr>
        <p:txBody>
          <a:bodyPr>
            <a:normAutofit fontScale="90000"/>
          </a:bodyPr>
          <a:lstStyle/>
          <a:p>
            <a:r>
              <a:rPr lang="en-US" dirty="0" smtClean="0">
                <a:solidFill>
                  <a:srgbClr val="FF0000"/>
                </a:solidFill>
              </a:rPr>
              <a:t>Processing- </a:t>
            </a:r>
            <a:r>
              <a:rPr lang="en-US" smtClean="0">
                <a:solidFill>
                  <a:srgbClr val="0070C0"/>
                </a:solidFill>
              </a:rPr>
              <a:t>For </a:t>
            </a:r>
            <a:r>
              <a:rPr lang="en-US" smtClean="0">
                <a:solidFill>
                  <a:srgbClr val="0070C0"/>
                </a:solidFill>
              </a:rPr>
              <a:t>Processing, </a:t>
            </a:r>
            <a:r>
              <a:rPr lang="en-US" dirty="0" smtClean="0">
                <a:solidFill>
                  <a:srgbClr val="0070C0"/>
                </a:solidFill>
              </a:rPr>
              <a:t>3 gates </a:t>
            </a:r>
            <a:r>
              <a:rPr lang="en-US" smtClean="0">
                <a:solidFill>
                  <a:srgbClr val="0070C0"/>
                </a:solidFill>
              </a:rPr>
              <a:t>are </a:t>
            </a:r>
            <a:r>
              <a:rPr lang="en-US" smtClean="0">
                <a:solidFill>
                  <a:srgbClr val="0070C0"/>
                </a:solidFill>
              </a:rPr>
              <a:t>involved</a:t>
            </a:r>
            <a:endParaRPr lang="en-US" dirty="0">
              <a:solidFill>
                <a:srgbClr val="0070C0"/>
              </a:solidFill>
            </a:endParaRPr>
          </a:p>
        </p:txBody>
      </p:sp>
      <p:sp>
        <p:nvSpPr>
          <p:cNvPr id="3" name="Content Placeholder 2"/>
          <p:cNvSpPr>
            <a:spLocks noGrp="1"/>
          </p:cNvSpPr>
          <p:nvPr>
            <p:ph idx="1"/>
          </p:nvPr>
        </p:nvSpPr>
        <p:spPr>
          <a:xfrm>
            <a:off x="838200" y="1308538"/>
            <a:ext cx="10515600" cy="4868425"/>
          </a:xfrm>
        </p:spPr>
        <p:txBody>
          <a:bodyPr/>
          <a:lstStyle/>
          <a:p>
            <a:pPr marL="0" indent="0">
              <a:buNone/>
            </a:pPr>
            <a:r>
              <a:rPr lang="en-US" sz="2400" dirty="0"/>
              <a:t>2 process are actually involved</a:t>
            </a:r>
          </a:p>
          <a:p>
            <a:r>
              <a:rPr lang="en-US" sz="2400" dirty="0">
                <a:solidFill>
                  <a:srgbClr val="0070C0"/>
                </a:solidFill>
              </a:rPr>
              <a:t>Updating previous LTM </a:t>
            </a:r>
            <a:r>
              <a:rPr lang="en-US" sz="2400" dirty="0" smtClean="0"/>
              <a:t>-What to remove (forget gate)and what to add(I/P gate) on the basis of current </a:t>
            </a:r>
            <a:r>
              <a:rPr lang="en-US" sz="2400" dirty="0" err="1" smtClean="0"/>
              <a:t>x</a:t>
            </a:r>
            <a:r>
              <a:rPr lang="en-US" sz="2400" baseline="-25000" dirty="0" err="1" smtClean="0"/>
              <a:t>t</a:t>
            </a:r>
            <a:r>
              <a:rPr lang="en-US" sz="2400" dirty="0" err="1" smtClean="0">
                <a:sym typeface="Wingdings" panose="05000000000000000000" pitchFamily="2" charset="2"/>
              </a:rPr>
              <a:t>.</a:t>
            </a:r>
            <a:endParaRPr lang="en-US" sz="2400" dirty="0"/>
          </a:p>
          <a:p>
            <a:r>
              <a:rPr lang="en-US" sz="2400" dirty="0">
                <a:solidFill>
                  <a:srgbClr val="0070C0"/>
                </a:solidFill>
              </a:rPr>
              <a:t>Creating new </a:t>
            </a:r>
            <a:r>
              <a:rPr lang="en-US" sz="2400" dirty="0" smtClean="0">
                <a:solidFill>
                  <a:srgbClr val="0070C0"/>
                </a:solidFill>
              </a:rPr>
              <a:t>STM (O/P gate)</a:t>
            </a:r>
          </a:p>
          <a:p>
            <a:endParaRPr lang="en-US" dirty="0">
              <a:solidFill>
                <a:srgbClr val="0070C0"/>
              </a:solidFill>
            </a:endParaRPr>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pic>
        <p:nvPicPr>
          <p:cNvPr id="5" name="Picture 4"/>
          <p:cNvPicPr>
            <a:picLocks noChangeAspect="1"/>
          </p:cNvPicPr>
          <p:nvPr/>
        </p:nvPicPr>
        <p:blipFill>
          <a:blip r:embed="rId2"/>
          <a:stretch>
            <a:fillRect/>
          </a:stretch>
        </p:blipFill>
        <p:spPr>
          <a:xfrm>
            <a:off x="2428218" y="2900856"/>
            <a:ext cx="6536940" cy="3820620"/>
          </a:xfrm>
          <a:prstGeom prst="rect">
            <a:avLst/>
          </a:prstGeom>
        </p:spPr>
      </p:pic>
    </p:spTree>
    <p:extLst>
      <p:ext uri="{BB962C8B-B14F-4D97-AF65-F5344CB8AC3E}">
        <p14:creationId xmlns:p14="http://schemas.microsoft.com/office/powerpoint/2010/main" val="37286383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a:t>
            </a:r>
            <a:r>
              <a:rPr lang="en-US" dirty="0" err="1" smtClean="0"/>
              <a:t>C</a:t>
            </a:r>
            <a:r>
              <a:rPr lang="en-US" baseline="-25000" dirty="0" err="1" smtClean="0"/>
              <a:t>t,</a:t>
            </a:r>
            <a:r>
              <a:rPr lang="en-US" dirty="0" err="1" smtClean="0"/>
              <a:t>h</a:t>
            </a:r>
            <a:r>
              <a:rPr lang="en-US" baseline="-25000" dirty="0" err="1" smtClean="0"/>
              <a:t>t</a:t>
            </a:r>
            <a:r>
              <a:rPr lang="en-US" baseline="-25000" dirty="0" smtClean="0"/>
              <a:t>,</a:t>
            </a:r>
            <a:r>
              <a:rPr lang="en-US" dirty="0"/>
              <a:t> </a:t>
            </a:r>
            <a:r>
              <a:rPr lang="en-US" dirty="0" smtClean="0"/>
              <a:t>and </a:t>
            </a:r>
            <a:r>
              <a:rPr lang="en-US" dirty="0" err="1" smtClean="0"/>
              <a:t>x</a:t>
            </a:r>
            <a:r>
              <a:rPr lang="en-US" baseline="-25000" dirty="0" err="1" smtClean="0"/>
              <a:t>t</a:t>
            </a:r>
            <a:r>
              <a:rPr lang="en-US" dirty="0" smtClean="0"/>
              <a:t>?</a:t>
            </a:r>
            <a:endParaRPr lang="en-US" dirty="0"/>
          </a:p>
        </p:txBody>
      </p:sp>
      <p:sp>
        <p:nvSpPr>
          <p:cNvPr id="3" name="Content Placeholder 2"/>
          <p:cNvSpPr>
            <a:spLocks noGrp="1"/>
          </p:cNvSpPr>
          <p:nvPr>
            <p:ph idx="1"/>
          </p:nvPr>
        </p:nvSpPr>
        <p:spPr/>
        <p:txBody>
          <a:bodyPr/>
          <a:lstStyle/>
          <a:p>
            <a:r>
              <a:rPr lang="en-US" dirty="0" smtClean="0"/>
              <a:t>All 3 are actually vectors.</a:t>
            </a:r>
          </a:p>
          <a:p>
            <a:r>
              <a:rPr lang="en-US" dirty="0" smtClean="0">
                <a:solidFill>
                  <a:srgbClr val="FF0000"/>
                </a:solidFill>
              </a:rPr>
              <a:t>C</a:t>
            </a:r>
            <a:r>
              <a:rPr lang="en-US" baseline="-25000" dirty="0" smtClean="0">
                <a:solidFill>
                  <a:srgbClr val="FF0000"/>
                </a:solidFill>
              </a:rPr>
              <a:t>t </a:t>
            </a:r>
            <a:r>
              <a:rPr lang="en-US" dirty="0">
                <a:solidFill>
                  <a:srgbClr val="FF0000"/>
                </a:solidFill>
              </a:rPr>
              <a:t>and </a:t>
            </a:r>
            <a:r>
              <a:rPr lang="en-US" dirty="0" err="1" smtClean="0">
                <a:solidFill>
                  <a:srgbClr val="FF0000"/>
                </a:solidFill>
              </a:rPr>
              <a:t>h</a:t>
            </a:r>
            <a:r>
              <a:rPr lang="en-US" baseline="-25000" dirty="0" err="1" smtClean="0">
                <a:solidFill>
                  <a:srgbClr val="FF0000"/>
                </a:solidFill>
              </a:rPr>
              <a:t>t</a:t>
            </a:r>
            <a:r>
              <a:rPr lang="en-US" baseline="-25000" dirty="0" smtClean="0">
                <a:solidFill>
                  <a:srgbClr val="FF0000"/>
                </a:solidFill>
              </a:rPr>
              <a:t> </a:t>
            </a:r>
            <a:r>
              <a:rPr lang="en-US" dirty="0">
                <a:solidFill>
                  <a:srgbClr val="FF0000"/>
                </a:solidFill>
              </a:rPr>
              <a:t>both</a:t>
            </a:r>
            <a:r>
              <a:rPr lang="en-US" baseline="-25000" dirty="0">
                <a:solidFill>
                  <a:srgbClr val="FF0000"/>
                </a:solidFill>
              </a:rPr>
              <a:t> </a:t>
            </a:r>
            <a:r>
              <a:rPr lang="en-US" dirty="0">
                <a:solidFill>
                  <a:srgbClr val="FF0000"/>
                </a:solidFill>
              </a:rPr>
              <a:t>have same dimension</a:t>
            </a:r>
            <a:r>
              <a:rPr lang="en-US" dirty="0"/>
              <a:t>.</a:t>
            </a:r>
          </a:p>
          <a:p>
            <a:r>
              <a:rPr lang="en-US" dirty="0" smtClean="0"/>
              <a:t>X</a:t>
            </a:r>
            <a:r>
              <a:rPr lang="en-US" baseline="-25000" dirty="0" smtClean="0"/>
              <a:t> t</a:t>
            </a:r>
            <a:r>
              <a:rPr lang="en-US" dirty="0" smtClean="0"/>
              <a:t> is actually a word or a vector</a:t>
            </a:r>
            <a:endParaRPr lang="en-US" dirty="0"/>
          </a:p>
          <a:p>
            <a:pPr marL="0" indent="0">
              <a:buNone/>
            </a:pPr>
            <a:r>
              <a:rPr lang="en-US" dirty="0" smtClean="0"/>
              <a:t>                   Cat       mat      rat</a:t>
            </a:r>
          </a:p>
          <a:p>
            <a:pPr marL="0" indent="0">
              <a:buNone/>
            </a:pPr>
            <a:r>
              <a:rPr lang="en-US" dirty="0" smtClean="0"/>
              <a:t>                 [1 0 0]  [0 1 0]  [0 0 1 ]</a:t>
            </a:r>
          </a:p>
          <a:p>
            <a:r>
              <a:rPr lang="en-US" dirty="0" err="1" smtClean="0"/>
              <a:t>X</a:t>
            </a:r>
            <a:r>
              <a:rPr lang="en-US" baseline="-25000" dirty="0" err="1" smtClean="0"/>
              <a:t>t</a:t>
            </a:r>
            <a:r>
              <a:rPr lang="en-US" dirty="0" smtClean="0"/>
              <a:t> can have large or small dimension than </a:t>
            </a:r>
            <a:r>
              <a:rPr lang="en-US" dirty="0"/>
              <a:t>C</a:t>
            </a:r>
            <a:r>
              <a:rPr lang="en-US" baseline="-25000" dirty="0"/>
              <a:t>t </a:t>
            </a:r>
            <a:r>
              <a:rPr lang="en-US" dirty="0"/>
              <a:t>and </a:t>
            </a:r>
            <a:r>
              <a:rPr lang="en-US" dirty="0" err="1"/>
              <a:t>h</a:t>
            </a:r>
            <a:r>
              <a:rPr lang="en-US" baseline="-25000" dirty="0" err="1"/>
              <a:t>t</a:t>
            </a:r>
            <a:r>
              <a:rPr lang="en-US" baseline="-25000" dirty="0"/>
              <a:t> </a:t>
            </a: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1301390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a:t>
            </a:r>
            <a:r>
              <a:rPr lang="en-US" dirty="0" err="1"/>
              <a:t>f</a:t>
            </a:r>
            <a:r>
              <a:rPr lang="en-US" baseline="-25000" dirty="0" err="1"/>
              <a:t>t</a:t>
            </a:r>
            <a:r>
              <a:rPr lang="en-US" baseline="-25000" dirty="0"/>
              <a:t> </a:t>
            </a:r>
            <a:r>
              <a:rPr lang="en-US" baseline="-25000" dirty="0" smtClean="0"/>
              <a:t>,</a:t>
            </a:r>
            <a:r>
              <a:rPr lang="en-US" dirty="0" smtClean="0"/>
              <a:t>i</a:t>
            </a:r>
            <a:r>
              <a:rPr lang="en-US" baseline="-25000" dirty="0" smtClean="0"/>
              <a:t>t ,</a:t>
            </a:r>
            <a:r>
              <a:rPr lang="en-US" dirty="0" err="1" smtClean="0"/>
              <a:t>c</a:t>
            </a:r>
            <a:r>
              <a:rPr lang="en-US" baseline="-25000" dirty="0" err="1" smtClean="0"/>
              <a:t>t</a:t>
            </a:r>
            <a:r>
              <a:rPr lang="en-US" dirty="0" smtClean="0"/>
              <a:t>’ and </a:t>
            </a:r>
            <a:r>
              <a:rPr lang="en-US" dirty="0" err="1" smtClean="0"/>
              <a:t>o</a:t>
            </a:r>
            <a:r>
              <a:rPr lang="en-US" baseline="-25000" dirty="0" err="1" smtClean="0"/>
              <a:t>t</a:t>
            </a:r>
            <a:r>
              <a:rPr lang="en-US" baseline="-25000" dirty="0" smtClean="0"/>
              <a:t> </a:t>
            </a:r>
            <a:r>
              <a:rPr lang="en-US" dirty="0"/>
              <a:t>?</a:t>
            </a:r>
          </a:p>
        </p:txBody>
      </p:sp>
      <p:sp>
        <p:nvSpPr>
          <p:cNvPr id="3" name="Content Placeholder 2"/>
          <p:cNvSpPr>
            <a:spLocks noGrp="1"/>
          </p:cNvSpPr>
          <p:nvPr>
            <p:ph idx="1"/>
          </p:nvPr>
        </p:nvSpPr>
        <p:spPr/>
        <p:txBody>
          <a:bodyPr/>
          <a:lstStyle/>
          <a:p>
            <a:pPr marL="0" indent="0">
              <a:buNone/>
            </a:pPr>
            <a:r>
              <a:rPr lang="en-US" dirty="0" smtClean="0"/>
              <a:t>         </a:t>
            </a:r>
            <a:r>
              <a:rPr lang="en-US" dirty="0" err="1" smtClean="0"/>
              <a:t>f</a:t>
            </a:r>
            <a:r>
              <a:rPr lang="en-US" baseline="-25000" dirty="0" err="1" smtClean="0"/>
              <a:t>t</a:t>
            </a:r>
            <a:r>
              <a:rPr lang="en-US" baseline="-25000" dirty="0" smtClean="0"/>
              <a:t> ,                                               </a:t>
            </a:r>
            <a:r>
              <a:rPr lang="en-US" dirty="0" smtClean="0"/>
              <a:t>i</a:t>
            </a:r>
            <a:r>
              <a:rPr lang="en-US" baseline="-25000" dirty="0" smtClean="0"/>
              <a:t>t </a:t>
            </a:r>
            <a:r>
              <a:rPr lang="en-US" baseline="-25000" dirty="0"/>
              <a:t>,</a:t>
            </a:r>
            <a:r>
              <a:rPr lang="en-US" dirty="0" err="1"/>
              <a:t>c</a:t>
            </a:r>
            <a:r>
              <a:rPr lang="en-US" baseline="-25000" dirty="0" err="1"/>
              <a:t>t</a:t>
            </a:r>
            <a:r>
              <a:rPr lang="en-US" dirty="0"/>
              <a:t>’ </a:t>
            </a:r>
            <a:r>
              <a:rPr lang="en-US" dirty="0" smtClean="0"/>
              <a:t>                                           </a:t>
            </a:r>
            <a:r>
              <a:rPr lang="en-US" dirty="0" err="1" smtClean="0"/>
              <a:t>o</a:t>
            </a:r>
            <a:r>
              <a:rPr lang="en-US" baseline="-25000" dirty="0" err="1" smtClean="0"/>
              <a:t>t</a:t>
            </a:r>
            <a:endParaRPr lang="en-US" baseline="-25000" dirty="0" smtClean="0"/>
          </a:p>
          <a:p>
            <a:r>
              <a:rPr lang="en-US" baseline="-25000" dirty="0" smtClean="0"/>
              <a:t>Forget gate                    I/P gate or Candidate Cell state                              O/P gate</a:t>
            </a:r>
            <a:endParaRPr lang="en-US" dirty="0" smtClean="0"/>
          </a:p>
          <a:p>
            <a:r>
              <a:rPr lang="en-US" dirty="0" smtClean="0"/>
              <a:t>All 4 are vectors and have same dimension as of </a:t>
            </a:r>
            <a:r>
              <a:rPr lang="en-US" dirty="0"/>
              <a:t>C</a:t>
            </a:r>
            <a:r>
              <a:rPr lang="en-US" baseline="-25000" dirty="0"/>
              <a:t>t</a:t>
            </a:r>
            <a:r>
              <a:rPr lang="en-US" baseline="-25000" dirty="0" smtClean="0"/>
              <a:t>, and </a:t>
            </a:r>
            <a:r>
              <a:rPr lang="en-US" dirty="0" err="1" smtClean="0"/>
              <a:t>h</a:t>
            </a:r>
            <a:r>
              <a:rPr lang="en-US" baseline="-25000" dirty="0" err="1" smtClean="0"/>
              <a:t>t</a:t>
            </a:r>
            <a:endParaRPr lang="en-US" baseline="-25000" dirty="0" smtClean="0"/>
          </a:p>
          <a:p>
            <a:r>
              <a:rPr lang="en-US" dirty="0" err="1" smtClean="0"/>
              <a:t>C</a:t>
            </a:r>
            <a:r>
              <a:rPr lang="en-US" baseline="-25000" dirty="0" err="1" smtClean="0"/>
              <a:t>t,</a:t>
            </a:r>
            <a:r>
              <a:rPr lang="en-US" dirty="0" err="1" smtClean="0"/>
              <a:t>h</a:t>
            </a:r>
            <a:r>
              <a:rPr lang="en-US" baseline="-25000" dirty="0" err="1" smtClean="0"/>
              <a:t>t</a:t>
            </a:r>
            <a:r>
              <a:rPr lang="en-US" baseline="-25000" dirty="0" smtClean="0"/>
              <a:t>, </a:t>
            </a:r>
            <a:r>
              <a:rPr lang="en-US" dirty="0" err="1"/>
              <a:t>f</a:t>
            </a:r>
            <a:r>
              <a:rPr lang="en-US" baseline="-25000" dirty="0" err="1"/>
              <a:t>t</a:t>
            </a:r>
            <a:r>
              <a:rPr lang="en-US" baseline="-25000" dirty="0"/>
              <a:t> ,</a:t>
            </a:r>
            <a:r>
              <a:rPr lang="en-US" dirty="0"/>
              <a:t>i</a:t>
            </a:r>
            <a:r>
              <a:rPr lang="en-US" baseline="-25000" dirty="0"/>
              <a:t>t ,</a:t>
            </a:r>
            <a:r>
              <a:rPr lang="en-US" dirty="0" err="1"/>
              <a:t>c</a:t>
            </a:r>
            <a:r>
              <a:rPr lang="en-US" baseline="-25000" dirty="0" err="1"/>
              <a:t>t</a:t>
            </a:r>
            <a:r>
              <a:rPr lang="en-US" dirty="0" smtClean="0"/>
              <a:t>’, </a:t>
            </a:r>
            <a:r>
              <a:rPr lang="en-US" dirty="0" err="1" smtClean="0"/>
              <a:t>o</a:t>
            </a:r>
            <a:r>
              <a:rPr lang="en-US" baseline="-25000" dirty="0" err="1" smtClean="0"/>
              <a:t>t</a:t>
            </a:r>
            <a:r>
              <a:rPr lang="en-US" dirty="0" smtClean="0"/>
              <a:t> and no. of neurons in all the hidden layers are same </a:t>
            </a:r>
            <a:r>
              <a:rPr lang="en-US" baseline="-25000" dirty="0" smtClean="0"/>
              <a:t> </a:t>
            </a:r>
          </a:p>
          <a:p>
            <a:endParaRPr lang="en-US" dirty="0"/>
          </a:p>
          <a:p>
            <a:pPr marL="0" indent="0">
              <a:buNone/>
            </a:pPr>
            <a:endParaRPr lang="en-US" baseline="-25000" dirty="0" smtClean="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1031527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Pointwise Operations</a:t>
            </a:r>
            <a:endParaRPr lang="en-US" dirty="0"/>
          </a:p>
        </p:txBody>
      </p:sp>
      <p:pic>
        <p:nvPicPr>
          <p:cNvPr id="10" name="Content Placeholder 9"/>
          <p:cNvPicPr>
            <a:picLocks noGrp="1" noChangeAspect="1"/>
          </p:cNvPicPr>
          <p:nvPr>
            <p:ph idx="1"/>
          </p:nvPr>
        </p:nvPicPr>
        <p:blipFill>
          <a:blip r:embed="rId2"/>
          <a:stretch>
            <a:fillRect/>
          </a:stretch>
        </p:blipFill>
        <p:spPr>
          <a:xfrm>
            <a:off x="3329668" y="1353452"/>
            <a:ext cx="7501618" cy="5340135"/>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
        <p:nvSpPr>
          <p:cNvPr id="6" name="Oval 5"/>
          <p:cNvSpPr/>
          <p:nvPr/>
        </p:nvSpPr>
        <p:spPr>
          <a:xfrm>
            <a:off x="1265181" y="2884599"/>
            <a:ext cx="911773" cy="918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8" name="Oval 7"/>
          <p:cNvSpPr/>
          <p:nvPr/>
        </p:nvSpPr>
        <p:spPr>
          <a:xfrm>
            <a:off x="1265180" y="1787185"/>
            <a:ext cx="911773" cy="918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9" name="Oval 8"/>
          <p:cNvSpPr/>
          <p:nvPr/>
        </p:nvSpPr>
        <p:spPr>
          <a:xfrm>
            <a:off x="1265180" y="4012725"/>
            <a:ext cx="911773" cy="918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tanh</a:t>
            </a:r>
            <a:endParaRPr lang="en-US" dirty="0"/>
          </a:p>
        </p:txBody>
      </p:sp>
    </p:spTree>
    <p:extLst>
      <p:ext uri="{BB962C8B-B14F-4D97-AF65-F5344CB8AC3E}">
        <p14:creationId xmlns:p14="http://schemas.microsoft.com/office/powerpoint/2010/main" val="12508086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Let </a:t>
            </a:r>
            <a:r>
              <a:rPr lang="en-US" dirty="0"/>
              <a:t>C</a:t>
            </a:r>
            <a:r>
              <a:rPr lang="en-US" baseline="-25000" dirty="0"/>
              <a:t>t-1 </a:t>
            </a:r>
            <a:r>
              <a:rPr lang="en-US" dirty="0" smtClean="0"/>
              <a:t>= [4 5 6]</a:t>
            </a:r>
            <a:r>
              <a:rPr lang="en-US" baseline="-25000" dirty="0" smtClean="0"/>
              <a:t/>
            </a:r>
            <a:br>
              <a:rPr lang="en-US" baseline="-25000" dirty="0" smtClean="0"/>
            </a:br>
            <a:r>
              <a:rPr lang="en-US" baseline="-25000" dirty="0"/>
              <a:t> </a:t>
            </a:r>
            <a:r>
              <a:rPr lang="en-US" dirty="0" smtClean="0"/>
              <a:t>      </a:t>
            </a:r>
            <a:r>
              <a:rPr lang="en-US" dirty="0" err="1" smtClean="0"/>
              <a:t>f</a:t>
            </a:r>
            <a:r>
              <a:rPr lang="en-US" baseline="-25000" dirty="0" err="1" smtClean="0"/>
              <a:t>t</a:t>
            </a:r>
            <a:r>
              <a:rPr lang="en-US" dirty="0" smtClean="0"/>
              <a:t>=     [1 2 3]</a:t>
            </a:r>
            <a:endParaRPr lang="en-US" dirty="0"/>
          </a:p>
        </p:txBody>
      </p:sp>
      <p:sp>
        <p:nvSpPr>
          <p:cNvPr id="3" name="Content Placeholder 2"/>
          <p:cNvSpPr>
            <a:spLocks noGrp="1"/>
          </p:cNvSpPr>
          <p:nvPr>
            <p:ph idx="1"/>
          </p:nvPr>
        </p:nvSpPr>
        <p:spPr/>
        <p:txBody>
          <a:bodyPr/>
          <a:lstStyle/>
          <a:p>
            <a:r>
              <a:rPr lang="en-US" dirty="0"/>
              <a:t>C</a:t>
            </a:r>
            <a:r>
              <a:rPr lang="en-US" baseline="-25000" dirty="0"/>
              <a:t>t-1 </a:t>
            </a:r>
            <a:r>
              <a:rPr lang="en-US" baseline="-25000" dirty="0" smtClean="0"/>
              <a:t>                      </a:t>
            </a:r>
            <a:r>
              <a:rPr lang="en-US" dirty="0" err="1" smtClean="0"/>
              <a:t>f</a:t>
            </a:r>
            <a:r>
              <a:rPr lang="en-US" baseline="-25000" dirty="0" err="1" smtClean="0"/>
              <a:t>t</a:t>
            </a:r>
            <a:r>
              <a:rPr lang="en-US" baseline="-25000" dirty="0" smtClean="0"/>
              <a:t> </a:t>
            </a:r>
            <a:r>
              <a:rPr lang="en-US" dirty="0" smtClean="0"/>
              <a:t>= [4x1       5x2        6x3] =[4   10   18]</a:t>
            </a:r>
            <a:endParaRPr lang="en-US" dirty="0"/>
          </a:p>
          <a:p>
            <a:endParaRPr lang="en-US" dirty="0"/>
          </a:p>
          <a:p>
            <a:r>
              <a:rPr lang="en-US" dirty="0"/>
              <a:t>C</a:t>
            </a:r>
            <a:r>
              <a:rPr lang="en-US" baseline="-25000" dirty="0"/>
              <a:t>t-1                       </a:t>
            </a:r>
            <a:r>
              <a:rPr lang="en-US" dirty="0" err="1"/>
              <a:t>f</a:t>
            </a:r>
            <a:r>
              <a:rPr lang="en-US" baseline="-25000" dirty="0" err="1"/>
              <a:t>t</a:t>
            </a:r>
            <a:r>
              <a:rPr lang="en-US" baseline="-25000" dirty="0"/>
              <a:t> </a:t>
            </a:r>
            <a:r>
              <a:rPr lang="en-US" dirty="0" smtClean="0"/>
              <a:t>= </a:t>
            </a:r>
            <a:r>
              <a:rPr lang="en-US" dirty="0"/>
              <a:t>[</a:t>
            </a:r>
            <a:r>
              <a:rPr lang="en-US" dirty="0" smtClean="0"/>
              <a:t>4+1       5+2        6+3] =[5   7   9]</a:t>
            </a:r>
          </a:p>
          <a:p>
            <a:endParaRPr lang="en-US" dirty="0"/>
          </a:p>
          <a:p>
            <a:r>
              <a:rPr lang="en-US" dirty="0" smtClean="0"/>
              <a:t>            C</a:t>
            </a:r>
            <a:r>
              <a:rPr lang="en-US" baseline="-25000" dirty="0" smtClean="0"/>
              <a:t>t-1         </a:t>
            </a:r>
            <a:r>
              <a:rPr lang="en-US" dirty="0" smtClean="0"/>
              <a:t>= [</a:t>
            </a:r>
            <a:r>
              <a:rPr lang="en-US" dirty="0" err="1" smtClean="0"/>
              <a:t>tanh</a:t>
            </a:r>
            <a:r>
              <a:rPr lang="en-US" dirty="0" smtClean="0"/>
              <a:t>(4)     </a:t>
            </a:r>
            <a:r>
              <a:rPr lang="en-US" dirty="0" err="1" smtClean="0"/>
              <a:t>tanh</a:t>
            </a:r>
            <a:r>
              <a:rPr lang="en-US" dirty="0" smtClean="0"/>
              <a:t>(5)    </a:t>
            </a:r>
            <a:r>
              <a:rPr lang="en-US" dirty="0" err="1" smtClean="0"/>
              <a:t>tanh</a:t>
            </a:r>
            <a:r>
              <a:rPr lang="en-US" dirty="0" smtClean="0"/>
              <a:t>(3)] </a:t>
            </a:r>
            <a:r>
              <a:rPr lang="en-US" dirty="0"/>
              <a:t>=[5   7   9]</a:t>
            </a:r>
          </a:p>
          <a:p>
            <a:endParaRPr lang="en-US" dirty="0"/>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
        <p:nvSpPr>
          <p:cNvPr id="5" name="Oval 4"/>
          <p:cNvSpPr/>
          <p:nvPr/>
        </p:nvSpPr>
        <p:spPr>
          <a:xfrm>
            <a:off x="1816974" y="1646238"/>
            <a:ext cx="911773" cy="918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7" name="Oval 6"/>
          <p:cNvSpPr/>
          <p:nvPr/>
        </p:nvSpPr>
        <p:spPr>
          <a:xfrm>
            <a:off x="1816973" y="2718150"/>
            <a:ext cx="911773" cy="918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9" name="Oval 8"/>
          <p:cNvSpPr/>
          <p:nvPr/>
        </p:nvSpPr>
        <p:spPr>
          <a:xfrm>
            <a:off x="1093072" y="3636177"/>
            <a:ext cx="911773" cy="91802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tanh</a:t>
            </a:r>
            <a:endParaRPr lang="en-US" dirty="0"/>
          </a:p>
        </p:txBody>
      </p:sp>
    </p:spTree>
    <p:extLst>
      <p:ext uri="{BB962C8B-B14F-4D97-AF65-F5344CB8AC3E}">
        <p14:creationId xmlns:p14="http://schemas.microsoft.com/office/powerpoint/2010/main" val="2399211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3.Object Detection</a:t>
            </a:r>
            <a:endParaRPr lang="en-US" dirty="0"/>
          </a:p>
        </p:txBody>
      </p:sp>
      <p:pic>
        <p:nvPicPr>
          <p:cNvPr id="5" name="Content Placeholder 4"/>
          <p:cNvPicPr>
            <a:picLocks noGrp="1" noChangeAspect="1"/>
          </p:cNvPicPr>
          <p:nvPr>
            <p:ph idx="1"/>
          </p:nvPr>
        </p:nvPicPr>
        <p:blipFill>
          <a:blip r:embed="rId2"/>
          <a:stretch>
            <a:fillRect/>
          </a:stretch>
        </p:blipFill>
        <p:spPr>
          <a:xfrm>
            <a:off x="2805112" y="2162969"/>
            <a:ext cx="6581775" cy="3676650"/>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4028326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N/W layers</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endParaRPr lang="en-US" dirty="0" smtClean="0"/>
          </a:p>
          <a:p>
            <a:pPr marL="0" indent="0">
              <a:buNone/>
            </a:pPr>
            <a:endParaRPr lang="en-US" dirty="0"/>
          </a:p>
          <a:p>
            <a:pPr marL="0" indent="0">
              <a:buNone/>
            </a:pPr>
            <a:endParaRPr lang="en-US" dirty="0" smtClean="0"/>
          </a:p>
          <a:p>
            <a:r>
              <a:rPr lang="en-US" dirty="0" smtClean="0"/>
              <a:t>All are like hidden layer which</a:t>
            </a:r>
          </a:p>
          <a:p>
            <a:pPr marL="0" indent="0">
              <a:buNone/>
            </a:pPr>
            <a:r>
              <a:rPr lang="en-US" dirty="0"/>
              <a:t>h</a:t>
            </a:r>
            <a:r>
              <a:rPr lang="en-US" dirty="0" smtClean="0"/>
              <a:t>as certain no. of neurons.</a:t>
            </a:r>
          </a:p>
          <a:p>
            <a:pPr marL="0" indent="0">
              <a:buNone/>
            </a:pPr>
            <a:r>
              <a:rPr lang="en-US" dirty="0" smtClean="0"/>
              <a:t>and all will be having same </a:t>
            </a:r>
          </a:p>
          <a:p>
            <a:pPr marL="0" indent="0">
              <a:buNone/>
            </a:pPr>
            <a:r>
              <a:rPr lang="en-US" dirty="0"/>
              <a:t>n</a:t>
            </a:r>
            <a:r>
              <a:rPr lang="en-US" dirty="0" smtClean="0"/>
              <a:t>o. of neurons</a:t>
            </a:r>
          </a:p>
          <a:p>
            <a:r>
              <a:rPr lang="en-US" dirty="0" smtClean="0"/>
              <a:t>If any layer has 10 neurons,</a:t>
            </a:r>
          </a:p>
          <a:p>
            <a:pPr marL="0" indent="0">
              <a:buNone/>
            </a:pPr>
            <a:r>
              <a:rPr lang="en-US" dirty="0" smtClean="0"/>
              <a:t>Then all will be having 10 </a:t>
            </a:r>
          </a:p>
          <a:p>
            <a:pPr marL="0" indent="0">
              <a:buNone/>
            </a:pPr>
            <a:r>
              <a:rPr lang="en-US" dirty="0" smtClean="0"/>
              <a:t>Neurons.</a:t>
            </a:r>
          </a:p>
          <a:p>
            <a:pPr marL="0" indent="0">
              <a:buNone/>
            </a:pPr>
            <a:r>
              <a:rPr lang="en-US" dirty="0" smtClean="0"/>
              <a:t>The no of neurons is equal to the no.</a:t>
            </a:r>
          </a:p>
          <a:p>
            <a:pPr marL="0" indent="0">
              <a:buNone/>
            </a:pPr>
            <a:r>
              <a:rPr lang="en-US" dirty="0" smtClean="0"/>
              <a:t>Of no of elements in vector </a:t>
            </a:r>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pic>
        <p:nvPicPr>
          <p:cNvPr id="5" name="Content Placeholder 9"/>
          <p:cNvPicPr>
            <a:picLocks noChangeAspect="1"/>
          </p:cNvPicPr>
          <p:nvPr/>
        </p:nvPicPr>
        <p:blipFill>
          <a:blip r:embed="rId2"/>
          <a:stretch>
            <a:fillRect/>
          </a:stretch>
        </p:blipFill>
        <p:spPr>
          <a:xfrm>
            <a:off x="5561544" y="2848813"/>
            <a:ext cx="5183711" cy="3690099"/>
          </a:xfrm>
          <a:prstGeom prst="rect">
            <a:avLst/>
          </a:prstGeom>
        </p:spPr>
      </p:pic>
      <p:sp>
        <p:nvSpPr>
          <p:cNvPr id="6" name="Rectangle 5"/>
          <p:cNvSpPr/>
          <p:nvPr/>
        </p:nvSpPr>
        <p:spPr>
          <a:xfrm>
            <a:off x="973521" y="179311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σ</a:t>
            </a:r>
            <a:endParaRPr lang="en-US" dirty="0"/>
          </a:p>
        </p:txBody>
      </p:sp>
      <p:sp>
        <p:nvSpPr>
          <p:cNvPr id="7" name="Rectangle 6"/>
          <p:cNvSpPr/>
          <p:nvPr/>
        </p:nvSpPr>
        <p:spPr>
          <a:xfrm>
            <a:off x="2165132" y="183931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     σ</a:t>
            </a:r>
            <a:endParaRPr lang="en-US" dirty="0"/>
          </a:p>
        </p:txBody>
      </p:sp>
      <p:sp>
        <p:nvSpPr>
          <p:cNvPr id="8" name="Rectangle 7"/>
          <p:cNvSpPr/>
          <p:nvPr/>
        </p:nvSpPr>
        <p:spPr>
          <a:xfrm>
            <a:off x="3231933" y="183931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   </a:t>
            </a:r>
            <a:r>
              <a:rPr lang="en-US" dirty="0" err="1" smtClean="0"/>
              <a:t>tanh</a:t>
            </a:r>
            <a:endParaRPr lang="en-US" dirty="0"/>
          </a:p>
        </p:txBody>
      </p:sp>
      <p:sp>
        <p:nvSpPr>
          <p:cNvPr id="9" name="Rectangle 8"/>
          <p:cNvSpPr/>
          <p:nvPr/>
        </p:nvSpPr>
        <p:spPr>
          <a:xfrm>
            <a:off x="4406464" y="183931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      σ</a:t>
            </a:r>
            <a:endParaRPr lang="en-US" dirty="0"/>
          </a:p>
        </p:txBody>
      </p:sp>
    </p:spTree>
    <p:extLst>
      <p:ext uri="{BB962C8B-B14F-4D97-AF65-F5344CB8AC3E}">
        <p14:creationId xmlns:p14="http://schemas.microsoft.com/office/powerpoint/2010/main" val="15857368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a:t>
            </a:r>
            <a:r>
              <a:rPr lang="en-US" dirty="0" smtClean="0">
                <a:solidFill>
                  <a:srgbClr val="FF0000"/>
                </a:solidFill>
              </a:rPr>
              <a:t>Forget gate</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sz="2000" dirty="0" smtClean="0"/>
              <a:t>I/P   -  C</a:t>
            </a:r>
            <a:r>
              <a:rPr lang="en-US" sz="2000" baseline="-25000" dirty="0" smtClean="0"/>
              <a:t>t-1,</a:t>
            </a:r>
            <a:r>
              <a:rPr lang="en-US" sz="2000" dirty="0" smtClean="0"/>
              <a:t>h</a:t>
            </a:r>
            <a:r>
              <a:rPr lang="en-US" sz="2000" baseline="-25000" dirty="0" smtClean="0"/>
              <a:t>t-1,</a:t>
            </a:r>
            <a:r>
              <a:rPr lang="en-US" sz="2000" dirty="0" smtClean="0"/>
              <a:t> </a:t>
            </a:r>
            <a:r>
              <a:rPr lang="en-US" sz="2000" dirty="0"/>
              <a:t>and </a:t>
            </a:r>
            <a:r>
              <a:rPr lang="en-US" sz="2000" dirty="0" err="1" smtClean="0"/>
              <a:t>x</a:t>
            </a:r>
            <a:r>
              <a:rPr lang="en-US" sz="2000" baseline="-25000" dirty="0" err="1" smtClean="0"/>
              <a:t>t</a:t>
            </a:r>
            <a:r>
              <a:rPr lang="en-US" sz="2000" baseline="-25000" dirty="0" smtClean="0"/>
              <a:t> </a:t>
            </a:r>
            <a:endParaRPr lang="en-US" sz="2000" dirty="0" smtClean="0"/>
          </a:p>
          <a:p>
            <a:pPr marL="0" indent="0">
              <a:buNone/>
            </a:pPr>
            <a:r>
              <a:rPr lang="en-US" sz="2000" dirty="0" smtClean="0"/>
              <a:t>O/P -  Remove from Cell state</a:t>
            </a:r>
          </a:p>
          <a:p>
            <a:r>
              <a:rPr lang="en-US" sz="2000" dirty="0" smtClean="0"/>
              <a:t>It involves 2 steps:-</a:t>
            </a:r>
          </a:p>
          <a:p>
            <a:pPr marL="514350" indent="-514350">
              <a:buFont typeface="+mj-lt"/>
              <a:buAutoNum type="arabicPeriod"/>
            </a:pPr>
            <a:r>
              <a:rPr lang="en-US" sz="2000" dirty="0" smtClean="0"/>
              <a:t>Calculate </a:t>
            </a:r>
            <a:r>
              <a:rPr lang="en-US" sz="2000" dirty="0" err="1" smtClean="0"/>
              <a:t>f</a:t>
            </a:r>
            <a:r>
              <a:rPr lang="en-US" sz="2000" baseline="-25000" dirty="0" err="1" smtClean="0"/>
              <a:t>t</a:t>
            </a:r>
            <a:endParaRPr lang="en-US" sz="2000" baseline="-25000" dirty="0" smtClean="0"/>
          </a:p>
          <a:p>
            <a:pPr marL="514350" indent="-514350">
              <a:buFont typeface="+mj-lt"/>
              <a:buAutoNum type="arabicPeriod"/>
            </a:pPr>
            <a:r>
              <a:rPr lang="en-US" sz="2000" dirty="0"/>
              <a:t>C</a:t>
            </a:r>
            <a:r>
              <a:rPr lang="en-US" sz="2000" baseline="-25000" dirty="0"/>
              <a:t>t-1          </a:t>
            </a:r>
            <a:r>
              <a:rPr lang="en-US" sz="2000" baseline="-25000" dirty="0" smtClean="0"/>
              <a:t>   </a:t>
            </a:r>
            <a:r>
              <a:rPr lang="en-US" sz="2000" dirty="0" err="1" smtClean="0"/>
              <a:t>f</a:t>
            </a:r>
            <a:r>
              <a:rPr lang="en-US" sz="2000" baseline="-25000" dirty="0" err="1" smtClean="0"/>
              <a:t>t</a:t>
            </a:r>
            <a:r>
              <a:rPr lang="en-US" sz="2000" baseline="-25000" dirty="0" smtClean="0"/>
              <a:t>   </a:t>
            </a:r>
            <a:r>
              <a:rPr lang="en-US" sz="2000" dirty="0" smtClean="0"/>
              <a:t>-     With this operation, it is able to forget or remove         something from cell state.</a:t>
            </a:r>
            <a:endParaRPr lang="en-US" sz="2000" baseline="-25000" dirty="0" smtClean="0"/>
          </a:p>
          <a:p>
            <a:pPr marL="0" indent="0">
              <a:buNone/>
            </a:pPr>
            <a:endParaRPr lang="en-US" dirty="0" smtClean="0"/>
          </a:p>
          <a:p>
            <a:pPr marL="514350" indent="-514350">
              <a:buFont typeface="+mj-lt"/>
              <a:buAutoNum type="arabicPeriod"/>
            </a:pPr>
            <a:r>
              <a:rPr lang="en-US" dirty="0" smtClean="0"/>
              <a:t>First task is to calculate </a:t>
            </a:r>
            <a:r>
              <a:rPr lang="en-US" dirty="0" err="1" smtClean="0"/>
              <a:t>f</a:t>
            </a:r>
            <a:r>
              <a:rPr lang="en-US" baseline="-25000" dirty="0" err="1" smtClean="0"/>
              <a:t>t</a:t>
            </a:r>
            <a:r>
              <a:rPr lang="en-US" baseline="-25000" dirty="0" smtClean="0"/>
              <a:t> </a:t>
            </a:r>
            <a:r>
              <a:rPr lang="en-US" dirty="0" smtClean="0"/>
              <a:t>and this will be calculated using </a:t>
            </a:r>
            <a:r>
              <a:rPr lang="en-US" dirty="0"/>
              <a:t>h</a:t>
            </a:r>
            <a:r>
              <a:rPr lang="en-US" baseline="-25000" dirty="0"/>
              <a:t>t-1,</a:t>
            </a:r>
            <a:r>
              <a:rPr lang="en-US" dirty="0"/>
              <a:t> and </a:t>
            </a:r>
            <a:r>
              <a:rPr lang="en-US" dirty="0" err="1" smtClean="0"/>
              <a:t>x</a:t>
            </a:r>
            <a:r>
              <a:rPr lang="en-US" baseline="-25000" dirty="0" err="1" smtClean="0"/>
              <a:t>t</a:t>
            </a:r>
            <a:endParaRPr lang="en-US" baseline="-25000" dirty="0" smtClean="0"/>
          </a:p>
          <a:p>
            <a:pPr marL="0" indent="0">
              <a:buNone/>
            </a:pPr>
            <a:r>
              <a:rPr lang="en-US" dirty="0" smtClean="0"/>
              <a:t>Let the no. of neurons are 3 in hidden layer and </a:t>
            </a:r>
            <a:r>
              <a:rPr lang="en-US" dirty="0" err="1" smtClean="0"/>
              <a:t>x</a:t>
            </a:r>
            <a:r>
              <a:rPr lang="en-US" baseline="-25000" dirty="0" err="1" smtClean="0"/>
              <a:t>t</a:t>
            </a:r>
            <a:r>
              <a:rPr lang="en-US" dirty="0"/>
              <a:t> </a:t>
            </a:r>
            <a:r>
              <a:rPr lang="en-US" dirty="0" smtClean="0"/>
              <a:t>=[x</a:t>
            </a:r>
            <a:r>
              <a:rPr lang="en-US" baseline="-25000" dirty="0" smtClean="0"/>
              <a:t>i1</a:t>
            </a:r>
            <a:r>
              <a:rPr lang="en-US" dirty="0" smtClean="0"/>
              <a:t>,x</a:t>
            </a:r>
            <a:r>
              <a:rPr lang="en-US" baseline="-25000" dirty="0" smtClean="0"/>
              <a:t>i2</a:t>
            </a:r>
            <a:r>
              <a:rPr lang="en-US" dirty="0" smtClean="0"/>
              <a:t>,x</a:t>
            </a:r>
            <a:r>
              <a:rPr lang="en-US" baseline="-25000" dirty="0" smtClean="0"/>
              <a:t>i3</a:t>
            </a:r>
            <a:r>
              <a:rPr lang="en-US" dirty="0" smtClean="0"/>
              <a:t>,x</a:t>
            </a:r>
            <a:r>
              <a:rPr lang="en-US" baseline="-25000" dirty="0" smtClean="0"/>
              <a:t>i4</a:t>
            </a:r>
            <a:r>
              <a:rPr lang="en-US" dirty="0" smtClean="0"/>
              <a:t>]</a:t>
            </a:r>
            <a:endParaRPr lang="en-US" dirty="0"/>
          </a:p>
          <a:p>
            <a:pPr marL="514350" indent="-514350">
              <a:buFont typeface="+mj-lt"/>
              <a:buAutoNum type="arabicPeriod"/>
            </a:pPr>
            <a:endParaRPr lang="en-US" baseline="-25000" dirty="0"/>
          </a:p>
          <a:p>
            <a:pPr marL="0" indent="0">
              <a:buNone/>
            </a:pPr>
            <a:endParaRPr lang="en-US" baseline="-25000" dirty="0" smtClean="0"/>
          </a:p>
        </p:txBody>
      </p:sp>
      <p:sp>
        <p:nvSpPr>
          <p:cNvPr id="4" name="Footer Placeholder 3"/>
          <p:cNvSpPr>
            <a:spLocks noGrp="1"/>
          </p:cNvSpPr>
          <p:nvPr>
            <p:ph type="ftr" sz="quarter" idx="11"/>
          </p:nvPr>
        </p:nvSpPr>
        <p:spPr/>
        <p:txBody>
          <a:bodyPr/>
          <a:lstStyle/>
          <a:p>
            <a:r>
              <a:rPr lang="en-US" smtClean="0"/>
              <a:t>By : PIYUSH VASHISTHA</a:t>
            </a:r>
            <a:endParaRPr lang="en-US"/>
          </a:p>
        </p:txBody>
      </p:sp>
      <p:sp>
        <p:nvSpPr>
          <p:cNvPr id="5" name="Oval 4"/>
          <p:cNvSpPr/>
          <p:nvPr/>
        </p:nvSpPr>
        <p:spPr>
          <a:xfrm>
            <a:off x="1832739" y="3330000"/>
            <a:ext cx="311371" cy="5609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Tree>
    <p:extLst>
      <p:ext uri="{BB962C8B-B14F-4D97-AF65-F5344CB8AC3E}">
        <p14:creationId xmlns:p14="http://schemas.microsoft.com/office/powerpoint/2010/main" val="9802699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2607"/>
            <a:ext cx="10515600" cy="6358868"/>
          </a:xfrm>
        </p:spPr>
        <p:txBody>
          <a:bodyPr>
            <a:normAutofit lnSpcReduction="10000"/>
          </a:bodyPr>
          <a:lstStyle/>
          <a:p>
            <a:r>
              <a:rPr lang="en-US" sz="2000" dirty="0" smtClean="0"/>
              <a:t>Calculating </a:t>
            </a:r>
            <a:r>
              <a:rPr lang="en-US" sz="2000" dirty="0" err="1" smtClean="0">
                <a:solidFill>
                  <a:srgbClr val="FF0000"/>
                </a:solidFill>
              </a:rPr>
              <a:t>f</a:t>
            </a:r>
            <a:r>
              <a:rPr lang="en-US" sz="2000" baseline="-25000" dirty="0" err="1" smtClean="0">
                <a:solidFill>
                  <a:srgbClr val="FF0000"/>
                </a:solidFill>
              </a:rPr>
              <a:t>t</a:t>
            </a:r>
            <a:r>
              <a:rPr lang="en-US" sz="2000" dirty="0" smtClean="0"/>
              <a:t>: No. of neurons in hidden layer is 3, No. of element </a:t>
            </a:r>
            <a:r>
              <a:rPr lang="en-US" sz="2000" dirty="0" err="1" smtClean="0"/>
              <a:t>oo</a:t>
            </a:r>
            <a:r>
              <a:rPr lang="en-US" sz="2000" dirty="0" smtClean="0"/>
              <a:t> vector h</a:t>
            </a:r>
            <a:r>
              <a:rPr lang="en-US" sz="2000" baseline="-25000" dirty="0" smtClean="0"/>
              <a:t>t-1 </a:t>
            </a:r>
            <a:r>
              <a:rPr lang="en-US" sz="2000" dirty="0" smtClean="0"/>
              <a:t>is again same i.e.3. Number of elements in </a:t>
            </a:r>
            <a:r>
              <a:rPr lang="en-US" sz="2000" dirty="0"/>
              <a:t> </a:t>
            </a:r>
            <a:r>
              <a:rPr lang="en-US" sz="2000" dirty="0" err="1"/>
              <a:t>x</a:t>
            </a:r>
            <a:r>
              <a:rPr lang="en-US" sz="2000" baseline="-25000" dirty="0" err="1"/>
              <a:t>t</a:t>
            </a:r>
            <a:r>
              <a:rPr lang="en-US" sz="2000" baseline="-25000" dirty="0"/>
              <a:t> </a:t>
            </a:r>
            <a:r>
              <a:rPr lang="en-US" sz="2000" dirty="0" smtClean="0"/>
              <a:t> is 4. h</a:t>
            </a:r>
            <a:r>
              <a:rPr lang="en-US" sz="2000" baseline="-25000" dirty="0" smtClean="0"/>
              <a:t>t-1</a:t>
            </a:r>
            <a:r>
              <a:rPr lang="en-US" sz="2000" baseline="-25000" dirty="0"/>
              <a:t>,</a:t>
            </a:r>
            <a:r>
              <a:rPr lang="en-US" sz="2000" dirty="0"/>
              <a:t> and </a:t>
            </a:r>
            <a:r>
              <a:rPr lang="en-US" sz="2000" dirty="0" err="1"/>
              <a:t>x</a:t>
            </a:r>
            <a:r>
              <a:rPr lang="en-US" sz="2000" baseline="-25000" dirty="0" err="1"/>
              <a:t>t</a:t>
            </a:r>
            <a:r>
              <a:rPr lang="en-US" sz="2000" baseline="-25000" dirty="0"/>
              <a:t> </a:t>
            </a:r>
            <a:r>
              <a:rPr lang="en-US" sz="2000" dirty="0" smtClean="0"/>
              <a:t>are concatenated. (3+4)  neurons in I/P layer. Total no. of weights will be 7x3=21 and total biases will be 3. so </a:t>
            </a:r>
            <a:r>
              <a:rPr lang="en-US" sz="2000" dirty="0"/>
              <a:t> </a:t>
            </a:r>
            <a:r>
              <a:rPr lang="en-US" sz="2000" dirty="0" err="1" smtClean="0">
                <a:solidFill>
                  <a:srgbClr val="FF0000"/>
                </a:solidFill>
              </a:rPr>
              <a:t>f</a:t>
            </a:r>
            <a:r>
              <a:rPr lang="en-US" sz="2000" baseline="-25000" dirty="0" err="1" smtClean="0">
                <a:solidFill>
                  <a:srgbClr val="FF0000"/>
                </a:solidFill>
              </a:rPr>
              <a:t>t</a:t>
            </a:r>
            <a:r>
              <a:rPr lang="en-US" sz="2000" dirty="0" smtClean="0"/>
              <a:t>=[f1 f2 f3]</a:t>
            </a:r>
            <a:endParaRPr lang="en-US" sz="2000" baseline="-25000" dirty="0" smtClean="0">
              <a:solidFill>
                <a:srgbClr val="FF0000"/>
              </a:solidFill>
            </a:endParaRPr>
          </a:p>
          <a:p>
            <a:endParaRPr lang="en-US" baseline="-25000" dirty="0">
              <a:solidFill>
                <a:srgbClr val="FF0000"/>
              </a:solidFill>
            </a:endParaRPr>
          </a:p>
          <a:p>
            <a:endParaRPr lang="en-US" baseline="-25000" dirty="0" smtClean="0">
              <a:solidFill>
                <a:srgbClr val="FF0000"/>
              </a:solidFill>
            </a:endParaRPr>
          </a:p>
          <a:p>
            <a:endParaRPr lang="en-US" baseline="-25000" dirty="0">
              <a:solidFill>
                <a:srgbClr val="FF0000"/>
              </a:solidFill>
            </a:endParaRPr>
          </a:p>
          <a:p>
            <a:endParaRPr lang="en-US" baseline="-25000" dirty="0" smtClean="0">
              <a:solidFill>
                <a:srgbClr val="FF0000"/>
              </a:solidFill>
            </a:endParaRPr>
          </a:p>
          <a:p>
            <a:endParaRPr lang="en-US" baseline="-25000" dirty="0">
              <a:solidFill>
                <a:srgbClr val="FF0000"/>
              </a:solidFill>
            </a:endParaRPr>
          </a:p>
          <a:p>
            <a:endParaRPr lang="en-US" baseline="-25000" dirty="0" smtClean="0">
              <a:solidFill>
                <a:srgbClr val="FF0000"/>
              </a:solidFill>
            </a:endParaRPr>
          </a:p>
          <a:p>
            <a:endParaRPr lang="en-US" baseline="-25000" dirty="0">
              <a:solidFill>
                <a:srgbClr val="FF0000"/>
              </a:solidFill>
            </a:endParaRPr>
          </a:p>
          <a:p>
            <a:pPr marL="0" indent="0">
              <a:buNone/>
            </a:pPr>
            <a:r>
              <a:rPr lang="en-US" baseline="-25000" dirty="0" smtClean="0">
                <a:solidFill>
                  <a:srgbClr val="FF0000"/>
                </a:solidFill>
              </a:rPr>
              <a:t>                                                     f1             f2          f3                              (3x7).(7x1)=(3x1)</a:t>
            </a:r>
            <a:r>
              <a:rPr lang="en-US" dirty="0" smtClean="0">
                <a:solidFill>
                  <a:srgbClr val="FF0000"/>
                </a:solidFill>
              </a:rPr>
              <a:t>     </a:t>
            </a:r>
            <a:r>
              <a:rPr lang="en-US" dirty="0" err="1" smtClean="0">
                <a:solidFill>
                  <a:srgbClr val="FF0000"/>
                </a:solidFill>
              </a:rPr>
              <a:t>f</a:t>
            </a:r>
            <a:r>
              <a:rPr lang="en-US" baseline="-25000" dirty="0" err="1" smtClean="0">
                <a:solidFill>
                  <a:srgbClr val="FF0000"/>
                </a:solidFill>
              </a:rPr>
              <a:t>t</a:t>
            </a:r>
            <a:r>
              <a:rPr lang="en-US" baseline="-25000" dirty="0" smtClean="0">
                <a:solidFill>
                  <a:srgbClr val="FF0000"/>
                </a:solidFill>
              </a:rPr>
              <a:t> Vector</a:t>
            </a:r>
          </a:p>
          <a:p>
            <a:pPr marL="0" indent="0">
              <a:buNone/>
            </a:pPr>
            <a:r>
              <a:rPr lang="en-US" baseline="-25000" dirty="0" smtClean="0">
                <a:solidFill>
                  <a:srgbClr val="FF0000"/>
                </a:solidFill>
              </a:rPr>
              <a:t>                               </a:t>
            </a:r>
            <a:endParaRPr lang="en-US" baseline="-25000" dirty="0">
              <a:solidFill>
                <a:srgbClr val="FF0000"/>
              </a:solidFill>
            </a:endParaRPr>
          </a:p>
          <a:p>
            <a:pPr marL="0" indent="0">
              <a:buNone/>
            </a:pPr>
            <a:r>
              <a:rPr lang="en-US" baseline="-25000" dirty="0" smtClean="0">
                <a:solidFill>
                  <a:srgbClr val="FF0000"/>
                </a:solidFill>
              </a:rPr>
              <a:t>                                                                                                                    (7x3)</a:t>
            </a:r>
            <a:r>
              <a:rPr lang="en-US" baseline="30000" dirty="0" smtClean="0">
                <a:solidFill>
                  <a:srgbClr val="FF0000"/>
                </a:solidFill>
              </a:rPr>
              <a:t>T</a:t>
            </a:r>
            <a:r>
              <a:rPr lang="en-US" baseline="-25000" dirty="0" smtClean="0">
                <a:solidFill>
                  <a:srgbClr val="FF0000"/>
                </a:solidFill>
              </a:rPr>
              <a:t>=(3x7)     Weight Vector</a:t>
            </a:r>
          </a:p>
          <a:p>
            <a:endParaRPr lang="en-US" baseline="-25000" dirty="0">
              <a:solidFill>
                <a:srgbClr val="FF0000"/>
              </a:solidFill>
            </a:endParaRPr>
          </a:p>
          <a:p>
            <a:endParaRPr lang="en-US" baseline="-25000" dirty="0" smtClean="0">
              <a:solidFill>
                <a:srgbClr val="FF0000"/>
              </a:solidFill>
            </a:endParaRPr>
          </a:p>
          <a:p>
            <a:pPr marL="0" indent="0">
              <a:buNone/>
            </a:pPr>
            <a:r>
              <a:rPr lang="en-US" baseline="-25000" dirty="0" smtClean="0">
                <a:solidFill>
                  <a:srgbClr val="FF0000"/>
                </a:solidFill>
              </a:rPr>
              <a:t>                                                                                                                   (7x1)                     Input Vector</a:t>
            </a:r>
            <a:endParaRPr lang="en-US" baseline="-25000" dirty="0">
              <a:solidFill>
                <a:srgbClr val="FF0000"/>
              </a:solidFill>
            </a:endParaRPr>
          </a:p>
          <a:p>
            <a:pPr marL="0" indent="0">
              <a:buNone/>
            </a:pPr>
            <a:r>
              <a:rPr lang="en-US" baseline="-25000" dirty="0" smtClean="0">
                <a:solidFill>
                  <a:srgbClr val="FF0000"/>
                </a:solidFill>
              </a:rPr>
              <a:t>                                           </a:t>
            </a:r>
            <a:r>
              <a:rPr lang="en-US" dirty="0" smtClean="0"/>
              <a:t>h</a:t>
            </a:r>
            <a:r>
              <a:rPr lang="en-US" baseline="-25000" dirty="0" smtClean="0"/>
              <a:t>t-1</a:t>
            </a:r>
            <a:r>
              <a:rPr lang="en-US" dirty="0" smtClean="0"/>
              <a:t>                        </a:t>
            </a:r>
            <a:r>
              <a:rPr lang="en-US" dirty="0" err="1" smtClean="0"/>
              <a:t>x</a:t>
            </a:r>
            <a:r>
              <a:rPr lang="en-US" baseline="-25000" dirty="0" err="1" smtClean="0"/>
              <a:t>t</a:t>
            </a:r>
            <a:r>
              <a:rPr lang="en-US" baseline="-25000" dirty="0" smtClean="0"/>
              <a:t> </a:t>
            </a:r>
            <a:endParaRPr lang="en-US" dirty="0"/>
          </a:p>
          <a:p>
            <a:endParaRPr lang="en-US" dirty="0">
              <a:solidFill>
                <a:srgbClr val="FF0000"/>
              </a:solidFill>
            </a:endParaRPr>
          </a:p>
        </p:txBody>
      </p:sp>
      <p:sp>
        <p:nvSpPr>
          <p:cNvPr id="4" name="Footer Placeholder 3"/>
          <p:cNvSpPr>
            <a:spLocks noGrp="1"/>
          </p:cNvSpPr>
          <p:nvPr>
            <p:ph type="ftr" sz="quarter" idx="11"/>
          </p:nvPr>
        </p:nvSpPr>
        <p:spPr/>
        <p:txBody>
          <a:bodyPr/>
          <a:lstStyle/>
          <a:p>
            <a:endParaRPr lang="en-US" dirty="0"/>
          </a:p>
        </p:txBody>
      </p:sp>
      <p:pic>
        <p:nvPicPr>
          <p:cNvPr id="6" name="Picture 5"/>
          <p:cNvPicPr>
            <a:picLocks noChangeAspect="1"/>
          </p:cNvPicPr>
          <p:nvPr/>
        </p:nvPicPr>
        <p:blipFill>
          <a:blip r:embed="rId2"/>
          <a:stretch>
            <a:fillRect/>
          </a:stretch>
        </p:blipFill>
        <p:spPr>
          <a:xfrm>
            <a:off x="4086911" y="1167920"/>
            <a:ext cx="1270266" cy="2262661"/>
          </a:xfrm>
          <a:prstGeom prst="rect">
            <a:avLst/>
          </a:prstGeom>
        </p:spPr>
      </p:pic>
      <p:sp>
        <p:nvSpPr>
          <p:cNvPr id="7" name="Oval 6"/>
          <p:cNvSpPr/>
          <p:nvPr/>
        </p:nvSpPr>
        <p:spPr>
          <a:xfrm>
            <a:off x="2896913" y="5489026"/>
            <a:ext cx="268014" cy="1734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275286" y="5507420"/>
            <a:ext cx="268014" cy="1734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746938" y="5507420"/>
            <a:ext cx="268014" cy="1734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826875" y="5507420"/>
            <a:ext cx="268014" cy="173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247289" y="5507420"/>
            <a:ext cx="268014" cy="173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680841" y="5507420"/>
            <a:ext cx="268014" cy="173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101255" y="5489027"/>
            <a:ext cx="268014" cy="173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746939" y="4285074"/>
            <a:ext cx="525516" cy="4130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σ</a:t>
            </a:r>
            <a:endParaRPr lang="en-US" dirty="0"/>
          </a:p>
        </p:txBody>
      </p:sp>
      <p:sp>
        <p:nvSpPr>
          <p:cNvPr id="17" name="Oval 16"/>
          <p:cNvSpPr/>
          <p:nvPr/>
        </p:nvSpPr>
        <p:spPr>
          <a:xfrm>
            <a:off x="4572001" y="4297130"/>
            <a:ext cx="525516" cy="4130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σ</a:t>
            </a:r>
            <a:endParaRPr lang="en-US" dirty="0"/>
          </a:p>
        </p:txBody>
      </p:sp>
      <p:sp>
        <p:nvSpPr>
          <p:cNvPr id="18" name="Oval 17"/>
          <p:cNvSpPr/>
          <p:nvPr/>
        </p:nvSpPr>
        <p:spPr>
          <a:xfrm>
            <a:off x="5389180" y="4297130"/>
            <a:ext cx="525516" cy="4130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σ</a:t>
            </a:r>
          </a:p>
        </p:txBody>
      </p:sp>
      <p:cxnSp>
        <p:nvCxnSpPr>
          <p:cNvPr id="20" name="Straight Connector 19"/>
          <p:cNvCxnSpPr>
            <a:endCxn id="16" idx="3"/>
          </p:cNvCxnSpPr>
          <p:nvPr/>
        </p:nvCxnSpPr>
        <p:spPr>
          <a:xfrm flipV="1">
            <a:off x="3042745" y="4637633"/>
            <a:ext cx="781154" cy="851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7" idx="4"/>
          </p:cNvCxnSpPr>
          <p:nvPr/>
        </p:nvCxnSpPr>
        <p:spPr>
          <a:xfrm flipV="1">
            <a:off x="3164927" y="4710179"/>
            <a:ext cx="1669832" cy="778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 idx="7"/>
            <a:endCxn id="18" idx="4"/>
          </p:cNvCxnSpPr>
          <p:nvPr/>
        </p:nvCxnSpPr>
        <p:spPr>
          <a:xfrm flipV="1">
            <a:off x="3504050" y="4710179"/>
            <a:ext cx="2147888" cy="822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8" idx="7"/>
            <a:endCxn id="16" idx="3"/>
          </p:cNvCxnSpPr>
          <p:nvPr/>
        </p:nvCxnSpPr>
        <p:spPr>
          <a:xfrm flipV="1">
            <a:off x="3504050" y="4637633"/>
            <a:ext cx="319849" cy="895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8" idx="7"/>
          </p:cNvCxnSpPr>
          <p:nvPr/>
        </p:nvCxnSpPr>
        <p:spPr>
          <a:xfrm flipV="1">
            <a:off x="3504050" y="4710179"/>
            <a:ext cx="1330709" cy="822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9" idx="1"/>
            <a:endCxn id="16" idx="3"/>
          </p:cNvCxnSpPr>
          <p:nvPr/>
        </p:nvCxnSpPr>
        <p:spPr>
          <a:xfrm flipV="1">
            <a:off x="3786188" y="4637633"/>
            <a:ext cx="37711" cy="895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9" idx="7"/>
            <a:endCxn id="17" idx="4"/>
          </p:cNvCxnSpPr>
          <p:nvPr/>
        </p:nvCxnSpPr>
        <p:spPr>
          <a:xfrm flipV="1">
            <a:off x="3975702" y="4710179"/>
            <a:ext cx="859057" cy="822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9" idx="7"/>
          </p:cNvCxnSpPr>
          <p:nvPr/>
        </p:nvCxnSpPr>
        <p:spPr>
          <a:xfrm flipV="1">
            <a:off x="3975702" y="4710179"/>
            <a:ext cx="1705139" cy="822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7" idx="7"/>
            <a:endCxn id="18" idx="3"/>
          </p:cNvCxnSpPr>
          <p:nvPr/>
        </p:nvCxnSpPr>
        <p:spPr>
          <a:xfrm flipV="1">
            <a:off x="3125677" y="4649689"/>
            <a:ext cx="2340463" cy="8647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0" idx="1"/>
            <a:endCxn id="16" idx="4"/>
          </p:cNvCxnSpPr>
          <p:nvPr/>
        </p:nvCxnSpPr>
        <p:spPr>
          <a:xfrm flipH="1" flipV="1">
            <a:off x="4009697" y="4698123"/>
            <a:ext cx="856428" cy="8346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0" idx="1"/>
            <a:endCxn id="17" idx="5"/>
          </p:cNvCxnSpPr>
          <p:nvPr/>
        </p:nvCxnSpPr>
        <p:spPr>
          <a:xfrm flipV="1">
            <a:off x="4866125" y="4649689"/>
            <a:ext cx="154432" cy="883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18" idx="4"/>
          </p:cNvCxnSpPr>
          <p:nvPr/>
        </p:nvCxnSpPr>
        <p:spPr>
          <a:xfrm flipV="1">
            <a:off x="4866125" y="4710179"/>
            <a:ext cx="785813" cy="778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1" idx="7"/>
            <a:endCxn id="17" idx="5"/>
          </p:cNvCxnSpPr>
          <p:nvPr/>
        </p:nvCxnSpPr>
        <p:spPr>
          <a:xfrm flipH="1" flipV="1">
            <a:off x="5020557" y="4649689"/>
            <a:ext cx="455496" cy="883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18" idx="4"/>
          </p:cNvCxnSpPr>
          <p:nvPr/>
        </p:nvCxnSpPr>
        <p:spPr>
          <a:xfrm flipV="1">
            <a:off x="5515303" y="4710179"/>
            <a:ext cx="136635" cy="778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1" idx="1"/>
            <a:endCxn id="16" idx="5"/>
          </p:cNvCxnSpPr>
          <p:nvPr/>
        </p:nvCxnSpPr>
        <p:spPr>
          <a:xfrm flipH="1" flipV="1">
            <a:off x="4195495" y="4637633"/>
            <a:ext cx="1091044" cy="895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2" idx="1"/>
            <a:endCxn id="17" idx="5"/>
          </p:cNvCxnSpPr>
          <p:nvPr/>
        </p:nvCxnSpPr>
        <p:spPr>
          <a:xfrm flipH="1" flipV="1">
            <a:off x="5020557" y="4649689"/>
            <a:ext cx="699534" cy="883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18" idx="4"/>
          </p:cNvCxnSpPr>
          <p:nvPr/>
        </p:nvCxnSpPr>
        <p:spPr>
          <a:xfrm flipH="1" flipV="1">
            <a:off x="5651938" y="4710179"/>
            <a:ext cx="262758" cy="778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16" idx="5"/>
          </p:cNvCxnSpPr>
          <p:nvPr/>
        </p:nvCxnSpPr>
        <p:spPr>
          <a:xfrm flipH="1" flipV="1">
            <a:off x="4195495" y="4637633"/>
            <a:ext cx="1719201" cy="851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18" idx="5"/>
          </p:cNvCxnSpPr>
          <p:nvPr/>
        </p:nvCxnSpPr>
        <p:spPr>
          <a:xfrm flipH="1" flipV="1">
            <a:off x="5837736" y="4649689"/>
            <a:ext cx="389643" cy="839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13" idx="1"/>
            <a:endCxn id="17" idx="5"/>
          </p:cNvCxnSpPr>
          <p:nvPr/>
        </p:nvCxnSpPr>
        <p:spPr>
          <a:xfrm flipH="1" flipV="1">
            <a:off x="5020557" y="4649689"/>
            <a:ext cx="1119948" cy="864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13" idx="0"/>
            <a:endCxn id="16" idx="3"/>
          </p:cNvCxnSpPr>
          <p:nvPr/>
        </p:nvCxnSpPr>
        <p:spPr>
          <a:xfrm flipH="1" flipV="1">
            <a:off x="3823899" y="4637633"/>
            <a:ext cx="2411363" cy="85139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6240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marL="0" indent="0">
              <a:buNone/>
            </a:pPr>
            <a:r>
              <a:rPr lang="en-US" dirty="0" err="1">
                <a:solidFill>
                  <a:srgbClr val="0070C0"/>
                </a:solidFill>
              </a:rPr>
              <a:t>f</a:t>
            </a:r>
            <a:r>
              <a:rPr lang="en-US" baseline="-25000" dirty="0" err="1">
                <a:solidFill>
                  <a:srgbClr val="0070C0"/>
                </a:solidFill>
              </a:rPr>
              <a:t>t</a:t>
            </a:r>
            <a:r>
              <a:rPr lang="en-US" dirty="0">
                <a:solidFill>
                  <a:srgbClr val="0070C0"/>
                </a:solidFill>
              </a:rPr>
              <a:t>=σ(</a:t>
            </a:r>
            <a:r>
              <a:rPr lang="en-US" dirty="0" err="1">
                <a:solidFill>
                  <a:srgbClr val="0070C0"/>
                </a:solidFill>
              </a:rPr>
              <a:t>W</a:t>
            </a:r>
            <a:r>
              <a:rPr lang="en-US" baseline="-25000" dirty="0" err="1">
                <a:solidFill>
                  <a:srgbClr val="0070C0"/>
                </a:solidFill>
              </a:rPr>
              <a:t>f</a:t>
            </a:r>
            <a:r>
              <a:rPr lang="en-US" dirty="0">
                <a:solidFill>
                  <a:srgbClr val="0070C0"/>
                </a:solidFill>
              </a:rPr>
              <a:t>[h</a:t>
            </a:r>
            <a:r>
              <a:rPr lang="en-US" baseline="-25000" dirty="0">
                <a:solidFill>
                  <a:srgbClr val="0070C0"/>
                </a:solidFill>
              </a:rPr>
              <a:t>t-1</a:t>
            </a:r>
            <a:r>
              <a:rPr lang="en-US" dirty="0">
                <a:solidFill>
                  <a:srgbClr val="0070C0"/>
                </a:solidFill>
              </a:rPr>
              <a:t>,X</a:t>
            </a:r>
            <a:r>
              <a:rPr lang="en-US" baseline="-25000" dirty="0">
                <a:solidFill>
                  <a:srgbClr val="0070C0"/>
                </a:solidFill>
              </a:rPr>
              <a:t>t</a:t>
            </a:r>
            <a:r>
              <a:rPr lang="en-US" dirty="0">
                <a:solidFill>
                  <a:srgbClr val="0070C0"/>
                </a:solidFill>
              </a:rPr>
              <a:t>]+b</a:t>
            </a:r>
            <a:r>
              <a:rPr lang="en-US" baseline="-25000" dirty="0">
                <a:solidFill>
                  <a:srgbClr val="0070C0"/>
                </a:solidFill>
              </a:rPr>
              <a:t>f</a:t>
            </a:r>
            <a:r>
              <a:rPr lang="en-US" dirty="0" smtClean="0">
                <a:solidFill>
                  <a:srgbClr val="0070C0"/>
                </a:solidFill>
              </a:rPr>
              <a:t>)</a:t>
            </a:r>
          </a:p>
          <a:p>
            <a:pPr marL="0" indent="0">
              <a:buNone/>
            </a:pPr>
            <a:r>
              <a:rPr lang="en-US" dirty="0" smtClean="0"/>
              <a:t>        (3x7)(7x1)+(3x1)</a:t>
            </a:r>
          </a:p>
          <a:p>
            <a:pPr marL="0" indent="0">
              <a:buNone/>
            </a:pPr>
            <a:r>
              <a:rPr lang="en-US" dirty="0"/>
              <a:t> </a:t>
            </a:r>
            <a:r>
              <a:rPr lang="en-US" dirty="0" smtClean="0"/>
              <a:t>       (3x1)+(3x1)</a:t>
            </a:r>
          </a:p>
          <a:p>
            <a:pPr marL="0" indent="0">
              <a:buNone/>
            </a:pPr>
            <a:r>
              <a:rPr lang="en-US" dirty="0"/>
              <a:t> </a:t>
            </a:r>
            <a:r>
              <a:rPr lang="en-US" dirty="0" smtClean="0"/>
              <a:t>       (3x1)</a:t>
            </a:r>
          </a:p>
          <a:p>
            <a:pPr marL="0" indent="0">
              <a:buNone/>
            </a:pPr>
            <a:endParaRPr lang="en-US" dirty="0"/>
          </a:p>
          <a:p>
            <a:pPr marL="0" indent="0">
              <a:buNone/>
            </a:pPr>
            <a:r>
              <a:rPr lang="en-US" dirty="0" smtClean="0"/>
              <a:t>This is dimension </a:t>
            </a:r>
            <a:r>
              <a:rPr lang="en-US" dirty="0"/>
              <a:t>or Shape of </a:t>
            </a:r>
            <a:r>
              <a:rPr lang="en-US" dirty="0" err="1" smtClean="0"/>
              <a:t>f</a:t>
            </a:r>
            <a:r>
              <a:rPr lang="en-US" baseline="-25000" dirty="0" err="1" smtClean="0"/>
              <a:t>t</a:t>
            </a:r>
            <a:endParaRPr lang="en-US" baseline="-25000" dirty="0" smtClean="0"/>
          </a:p>
          <a:p>
            <a:pPr marL="0" indent="0">
              <a:buNone/>
            </a:pPr>
            <a:r>
              <a:rPr lang="en-US" dirty="0" smtClean="0"/>
              <a:t>Till now, </a:t>
            </a:r>
            <a:r>
              <a:rPr lang="en-US" dirty="0" err="1"/>
              <a:t>f</a:t>
            </a:r>
            <a:r>
              <a:rPr lang="en-US" baseline="-25000" dirty="0" err="1"/>
              <a:t>t</a:t>
            </a:r>
            <a:r>
              <a:rPr lang="en-US" baseline="-25000" dirty="0"/>
              <a:t> </a:t>
            </a:r>
            <a:r>
              <a:rPr lang="en-US" dirty="0" smtClean="0"/>
              <a:t>is calculated and we perform 2</a:t>
            </a:r>
            <a:r>
              <a:rPr lang="en-US" baseline="30000" dirty="0" smtClean="0"/>
              <a:t>nd</a:t>
            </a:r>
            <a:r>
              <a:rPr lang="en-US" dirty="0" smtClean="0"/>
              <a:t> step </a:t>
            </a:r>
            <a:r>
              <a:rPr lang="en-US" dirty="0"/>
              <a:t>C</a:t>
            </a:r>
            <a:r>
              <a:rPr lang="en-US" baseline="-25000" dirty="0"/>
              <a:t>t-1             </a:t>
            </a:r>
            <a:r>
              <a:rPr lang="en-US" dirty="0" err="1"/>
              <a:t>f</a:t>
            </a:r>
            <a:r>
              <a:rPr lang="en-US" baseline="-25000" dirty="0" err="1"/>
              <a:t>t</a:t>
            </a:r>
            <a:r>
              <a:rPr lang="en-US" baseline="-25000" dirty="0"/>
              <a:t> </a:t>
            </a:r>
            <a:r>
              <a:rPr lang="en-US" baseline="-25000" dirty="0" smtClean="0"/>
              <a:t> </a:t>
            </a:r>
            <a:r>
              <a:rPr lang="en-US" dirty="0" err="1" smtClean="0"/>
              <a:t>i.e.pointwise</a:t>
            </a:r>
            <a:r>
              <a:rPr lang="en-US" dirty="0" smtClean="0"/>
              <a:t> operation.</a:t>
            </a:r>
          </a:p>
          <a:p>
            <a:pPr marL="0" indent="0">
              <a:buNone/>
            </a:pPr>
            <a:r>
              <a:rPr lang="en-US" dirty="0" smtClean="0"/>
              <a:t>Shape of result of above operation will be (3x1)     (3x1)=(3x1)</a:t>
            </a: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
        <p:nvSpPr>
          <p:cNvPr id="5" name="Oval 4"/>
          <p:cNvSpPr/>
          <p:nvPr/>
        </p:nvSpPr>
        <p:spPr>
          <a:xfrm>
            <a:off x="8406959" y="4638537"/>
            <a:ext cx="311371" cy="5609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6" name="Oval 5"/>
          <p:cNvSpPr/>
          <p:nvPr/>
        </p:nvSpPr>
        <p:spPr>
          <a:xfrm>
            <a:off x="7793416" y="5425254"/>
            <a:ext cx="311371" cy="5609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Tree>
    <p:extLst>
      <p:ext uri="{BB962C8B-B14F-4D97-AF65-F5344CB8AC3E}">
        <p14:creationId xmlns:p14="http://schemas.microsoft.com/office/powerpoint/2010/main" val="42511685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is able to forget?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Let C</a:t>
            </a:r>
            <a:r>
              <a:rPr lang="en-US" baseline="-25000" dirty="0" smtClean="0"/>
              <a:t>t-1</a:t>
            </a:r>
            <a:r>
              <a:rPr lang="en-US" dirty="0" smtClean="0"/>
              <a:t>=[4 6 8] </a:t>
            </a:r>
          </a:p>
          <a:p>
            <a:r>
              <a:rPr lang="en-US" dirty="0" smtClean="0"/>
              <a:t>The possible value of </a:t>
            </a:r>
            <a:r>
              <a:rPr lang="en-US" dirty="0" err="1" smtClean="0"/>
              <a:t>f</a:t>
            </a:r>
            <a:r>
              <a:rPr lang="en-US" baseline="-25000" dirty="0" err="1" smtClean="0"/>
              <a:t>t</a:t>
            </a:r>
            <a:r>
              <a:rPr lang="en-US" baseline="-25000" dirty="0" smtClean="0"/>
              <a:t> </a:t>
            </a:r>
            <a:r>
              <a:rPr lang="en-US" dirty="0" smtClean="0"/>
              <a:t>will lie b/w 0 and 1 only because of sigmoid function</a:t>
            </a:r>
          </a:p>
          <a:p>
            <a:pPr marL="514350" indent="-514350">
              <a:buFont typeface="+mj-lt"/>
              <a:buAutoNum type="arabicPeriod"/>
            </a:pPr>
            <a:r>
              <a:rPr lang="en-US" dirty="0" smtClean="0"/>
              <a:t>Case 1:f</a:t>
            </a:r>
            <a:r>
              <a:rPr lang="en-US" baseline="-25000" dirty="0" smtClean="0"/>
              <a:t>t</a:t>
            </a:r>
            <a:r>
              <a:rPr lang="en-US" dirty="0" smtClean="0"/>
              <a:t> =[1/2   1/2  1/2] </a:t>
            </a:r>
          </a:p>
          <a:p>
            <a:pPr marL="0" indent="0">
              <a:buNone/>
            </a:pPr>
            <a:r>
              <a:rPr lang="en-US" dirty="0" smtClean="0"/>
              <a:t>So the result after pointwise operation will be half of existing values which means it is forgetting</a:t>
            </a:r>
          </a:p>
          <a:p>
            <a:pPr marL="0" indent="0">
              <a:buNone/>
            </a:pPr>
            <a:r>
              <a:rPr lang="en-US" dirty="0" smtClean="0"/>
              <a:t>2.   Case 2:f</a:t>
            </a:r>
            <a:r>
              <a:rPr lang="en-US" baseline="-25000" dirty="0" smtClean="0"/>
              <a:t>t</a:t>
            </a:r>
            <a:r>
              <a:rPr lang="en-US" dirty="0" smtClean="0"/>
              <a:t> =[0   0  0] </a:t>
            </a:r>
            <a:endParaRPr lang="en-US" dirty="0"/>
          </a:p>
          <a:p>
            <a:pPr marL="0" indent="0">
              <a:buNone/>
            </a:pPr>
            <a:r>
              <a:rPr lang="en-US" dirty="0"/>
              <a:t>So the result after pointwise operation will be </a:t>
            </a:r>
            <a:r>
              <a:rPr lang="en-US" dirty="0" smtClean="0"/>
              <a:t>all 0’s which </a:t>
            </a:r>
            <a:r>
              <a:rPr lang="en-US" dirty="0"/>
              <a:t>means it is </a:t>
            </a:r>
            <a:r>
              <a:rPr lang="en-US" dirty="0" smtClean="0"/>
              <a:t>totally forgetting</a:t>
            </a:r>
          </a:p>
          <a:p>
            <a:pPr marL="0" indent="0">
              <a:buNone/>
            </a:pPr>
            <a:r>
              <a:rPr lang="en-US" dirty="0" smtClean="0">
                <a:solidFill>
                  <a:srgbClr val="FF0000"/>
                </a:solidFill>
              </a:rPr>
              <a:t>It means forgetting is totally dependent on </a:t>
            </a:r>
            <a:r>
              <a:rPr lang="en-US" dirty="0" err="1">
                <a:solidFill>
                  <a:srgbClr val="FF0000"/>
                </a:solidFill>
              </a:rPr>
              <a:t>f</a:t>
            </a:r>
            <a:r>
              <a:rPr lang="en-US" baseline="-25000" dirty="0" err="1">
                <a:solidFill>
                  <a:srgbClr val="FF0000"/>
                </a:solidFill>
              </a:rPr>
              <a:t>t</a:t>
            </a:r>
            <a:r>
              <a:rPr lang="en-US" dirty="0" smtClean="0">
                <a:solidFill>
                  <a:srgbClr val="FF0000"/>
                </a:solidFill>
              </a:rPr>
              <a:t> which dependent on </a:t>
            </a:r>
            <a:r>
              <a:rPr lang="en-US" dirty="0">
                <a:solidFill>
                  <a:srgbClr val="FF0000"/>
                </a:solidFill>
              </a:rPr>
              <a:t>h</a:t>
            </a:r>
            <a:r>
              <a:rPr lang="en-US" baseline="-25000" dirty="0">
                <a:solidFill>
                  <a:srgbClr val="FF0000"/>
                </a:solidFill>
              </a:rPr>
              <a:t>t-1,</a:t>
            </a:r>
            <a:r>
              <a:rPr lang="en-US" dirty="0">
                <a:solidFill>
                  <a:srgbClr val="FF0000"/>
                </a:solidFill>
              </a:rPr>
              <a:t> and </a:t>
            </a:r>
            <a:r>
              <a:rPr lang="en-US" dirty="0" err="1">
                <a:solidFill>
                  <a:srgbClr val="FF0000"/>
                </a:solidFill>
              </a:rPr>
              <a:t>x</a:t>
            </a:r>
            <a:r>
              <a:rPr lang="en-US" baseline="-25000" dirty="0" err="1">
                <a:solidFill>
                  <a:srgbClr val="FF0000"/>
                </a:solidFill>
              </a:rPr>
              <a:t>t</a:t>
            </a:r>
            <a:r>
              <a:rPr lang="en-US" baseline="-25000" dirty="0">
                <a:solidFill>
                  <a:srgbClr val="FF0000"/>
                </a:solidFill>
              </a:rPr>
              <a:t> </a:t>
            </a:r>
            <a:endParaRPr lang="en-US" dirty="0">
              <a:solidFill>
                <a:srgbClr val="FF0000"/>
              </a:solidFill>
            </a:endParaRPr>
          </a:p>
          <a:p>
            <a:pPr marL="0" indent="0">
              <a:buNone/>
            </a:pPr>
            <a:endParaRPr lang="en-US" dirty="0"/>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18978632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a:t>
            </a:r>
            <a:r>
              <a:rPr lang="en-US" dirty="0" smtClean="0">
                <a:solidFill>
                  <a:srgbClr val="FF0000"/>
                </a:solidFill>
              </a:rPr>
              <a:t>I/P gate</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buNone/>
            </a:pPr>
            <a:r>
              <a:rPr lang="en-US" dirty="0" smtClean="0">
                <a:solidFill>
                  <a:srgbClr val="0070C0"/>
                </a:solidFill>
              </a:rPr>
              <a:t>Purpose: </a:t>
            </a:r>
            <a:r>
              <a:rPr lang="en-US" dirty="0" smtClean="0"/>
              <a:t>To add some new important information to the cell state C</a:t>
            </a:r>
            <a:r>
              <a:rPr lang="en-US" baseline="-25000" dirty="0" smtClean="0"/>
              <a:t>t</a:t>
            </a:r>
          </a:p>
          <a:p>
            <a:r>
              <a:rPr lang="en-US" dirty="0" smtClean="0"/>
              <a:t>Input gate works in 4 steps:-</a:t>
            </a:r>
          </a:p>
          <a:p>
            <a:pPr marL="514350" indent="-514350">
              <a:buFont typeface="+mj-lt"/>
              <a:buAutoNum type="arabicPeriod"/>
            </a:pPr>
            <a:r>
              <a:rPr lang="en-US" dirty="0" smtClean="0"/>
              <a:t>Calculate </a:t>
            </a:r>
            <a:r>
              <a:rPr lang="en-US" dirty="0"/>
              <a:t>Candidate Cell </a:t>
            </a:r>
            <a:r>
              <a:rPr lang="en-US" dirty="0" smtClean="0"/>
              <a:t>state </a:t>
            </a:r>
            <a:r>
              <a:rPr lang="en-US" dirty="0" smtClean="0">
                <a:solidFill>
                  <a:srgbClr val="FF0000"/>
                </a:solidFill>
              </a:rPr>
              <a:t>C</a:t>
            </a:r>
            <a:r>
              <a:rPr lang="en-US" baseline="-25000" dirty="0" smtClean="0">
                <a:solidFill>
                  <a:srgbClr val="FF0000"/>
                </a:solidFill>
              </a:rPr>
              <a:t>t~</a:t>
            </a:r>
            <a:r>
              <a:rPr lang="en-US" baseline="-25000" dirty="0" smtClean="0"/>
              <a:t>. </a:t>
            </a:r>
            <a:r>
              <a:rPr lang="en-US" dirty="0" smtClean="0"/>
              <a:t>This will tell what can be added in </a:t>
            </a:r>
            <a:r>
              <a:rPr lang="en-US" dirty="0"/>
              <a:t>C</a:t>
            </a:r>
            <a:r>
              <a:rPr lang="en-US" baseline="-25000" dirty="0"/>
              <a:t>t-1</a:t>
            </a:r>
            <a:r>
              <a:rPr lang="en-US" dirty="0"/>
              <a:t> </a:t>
            </a:r>
            <a:endParaRPr lang="en-US" dirty="0" smtClean="0"/>
          </a:p>
          <a:p>
            <a:pPr marL="514350" indent="-514350">
              <a:buFont typeface="+mj-lt"/>
              <a:buAutoNum type="arabicPeriod"/>
            </a:pPr>
            <a:r>
              <a:rPr lang="en-US" dirty="0" smtClean="0">
                <a:solidFill>
                  <a:srgbClr val="FF0000"/>
                </a:solidFill>
              </a:rPr>
              <a:t>I</a:t>
            </a:r>
            <a:r>
              <a:rPr lang="en-US" baseline="-25000" dirty="0" smtClean="0">
                <a:solidFill>
                  <a:srgbClr val="FF0000"/>
                </a:solidFill>
              </a:rPr>
              <a:t>t</a:t>
            </a:r>
            <a:r>
              <a:rPr lang="en-US" baseline="-25000" dirty="0" smtClean="0"/>
              <a:t> </a:t>
            </a:r>
            <a:r>
              <a:rPr lang="en-US" dirty="0" smtClean="0"/>
              <a:t>, will refine previous step and finally </a:t>
            </a:r>
            <a:r>
              <a:rPr lang="en-US" dirty="0"/>
              <a:t>tell what will be </a:t>
            </a:r>
            <a:r>
              <a:rPr lang="en-US" dirty="0" smtClean="0"/>
              <a:t>exactly added </a:t>
            </a:r>
            <a:r>
              <a:rPr lang="en-US" dirty="0"/>
              <a:t>in </a:t>
            </a:r>
            <a:r>
              <a:rPr lang="en-US" dirty="0" smtClean="0"/>
              <a:t>C</a:t>
            </a:r>
            <a:r>
              <a:rPr lang="en-US" baseline="-25000" dirty="0" smtClean="0"/>
              <a:t>t-1</a:t>
            </a:r>
          </a:p>
          <a:p>
            <a:pPr marL="514350" indent="-514350">
              <a:buFont typeface="+mj-lt"/>
              <a:buAutoNum type="arabicPeriod"/>
            </a:pPr>
            <a:r>
              <a:rPr lang="en-US" dirty="0" smtClean="0"/>
              <a:t>Pointwise operation of </a:t>
            </a:r>
            <a:r>
              <a:rPr lang="en-US" dirty="0">
                <a:solidFill>
                  <a:srgbClr val="FF0000"/>
                </a:solidFill>
              </a:rPr>
              <a:t>I</a:t>
            </a:r>
            <a:r>
              <a:rPr lang="en-US" baseline="-25000" dirty="0">
                <a:solidFill>
                  <a:srgbClr val="FF0000"/>
                </a:solidFill>
              </a:rPr>
              <a:t>t</a:t>
            </a:r>
            <a:r>
              <a:rPr lang="en-US" baseline="-25000" dirty="0"/>
              <a:t> </a:t>
            </a:r>
            <a:r>
              <a:rPr lang="en-US" dirty="0" smtClean="0"/>
              <a:t>and</a:t>
            </a:r>
            <a:r>
              <a:rPr lang="en-US" dirty="0"/>
              <a:t> </a:t>
            </a:r>
            <a:r>
              <a:rPr lang="en-US" dirty="0">
                <a:solidFill>
                  <a:srgbClr val="FF0000"/>
                </a:solidFill>
              </a:rPr>
              <a:t>C</a:t>
            </a:r>
            <a:r>
              <a:rPr lang="en-US" baseline="-25000" dirty="0">
                <a:solidFill>
                  <a:srgbClr val="FF0000"/>
                </a:solidFill>
              </a:rPr>
              <a:t>t</a:t>
            </a:r>
            <a:r>
              <a:rPr lang="en-US" baseline="-25000" dirty="0" smtClean="0">
                <a:solidFill>
                  <a:srgbClr val="FF0000"/>
                </a:solidFill>
              </a:rPr>
              <a:t>~</a:t>
            </a:r>
            <a:endParaRPr lang="en-US" dirty="0" smtClean="0"/>
          </a:p>
          <a:p>
            <a:pPr marL="514350" indent="-514350">
              <a:buFont typeface="+mj-lt"/>
              <a:buAutoNum type="arabicPeriod"/>
            </a:pPr>
            <a:r>
              <a:rPr lang="en-US" dirty="0" smtClean="0"/>
              <a:t>Then calculate C</a:t>
            </a:r>
            <a:r>
              <a:rPr lang="en-US" baseline="-25000" dirty="0" smtClean="0"/>
              <a:t>t</a:t>
            </a:r>
          </a:p>
          <a:p>
            <a:pPr marL="0" indent="0">
              <a:buNone/>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pic>
        <p:nvPicPr>
          <p:cNvPr id="5" name="Picture 4"/>
          <p:cNvPicPr>
            <a:picLocks noChangeAspect="1"/>
          </p:cNvPicPr>
          <p:nvPr/>
        </p:nvPicPr>
        <p:blipFill>
          <a:blip r:embed="rId2"/>
          <a:stretch>
            <a:fillRect/>
          </a:stretch>
        </p:blipFill>
        <p:spPr>
          <a:xfrm>
            <a:off x="6225781" y="4399321"/>
            <a:ext cx="2310589" cy="2112539"/>
          </a:xfrm>
          <a:prstGeom prst="rect">
            <a:avLst/>
          </a:prstGeom>
        </p:spPr>
      </p:pic>
      <p:pic>
        <p:nvPicPr>
          <p:cNvPr id="6" name="Picture 5"/>
          <p:cNvPicPr>
            <a:picLocks noChangeAspect="1"/>
          </p:cNvPicPr>
          <p:nvPr/>
        </p:nvPicPr>
        <p:blipFill>
          <a:blip r:embed="rId3"/>
          <a:stretch>
            <a:fillRect/>
          </a:stretch>
        </p:blipFill>
        <p:spPr>
          <a:xfrm>
            <a:off x="8919341" y="4399321"/>
            <a:ext cx="2918674" cy="1957029"/>
          </a:xfrm>
          <a:prstGeom prst="rect">
            <a:avLst/>
          </a:prstGeom>
        </p:spPr>
      </p:pic>
    </p:spTree>
    <p:extLst>
      <p:ext uri="{BB962C8B-B14F-4D97-AF65-F5344CB8AC3E}">
        <p14:creationId xmlns:p14="http://schemas.microsoft.com/office/powerpoint/2010/main" val="10453261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Step 1: Calculate </a:t>
            </a:r>
            <a:r>
              <a:rPr lang="en-US" dirty="0"/>
              <a:t>Candidate Cell state </a:t>
            </a:r>
            <a:r>
              <a:rPr lang="en-US" dirty="0">
                <a:solidFill>
                  <a:srgbClr val="FF0000"/>
                </a:solidFill>
              </a:rPr>
              <a:t>C</a:t>
            </a:r>
            <a:r>
              <a:rPr lang="en-US" baseline="-25000" dirty="0">
                <a:solidFill>
                  <a:srgbClr val="FF0000"/>
                </a:solidFill>
              </a:rPr>
              <a:t>t~</a:t>
            </a:r>
            <a:endParaRPr lang="en-US" dirty="0"/>
          </a:p>
        </p:txBody>
      </p:sp>
      <p:sp>
        <p:nvSpPr>
          <p:cNvPr id="3" name="Content Placeholder 2"/>
          <p:cNvSpPr>
            <a:spLocks noGrp="1"/>
          </p:cNvSpPr>
          <p:nvPr>
            <p:ph idx="1"/>
          </p:nvPr>
        </p:nvSpPr>
        <p:spPr/>
        <p:txBody>
          <a:bodyPr/>
          <a:lstStyle/>
          <a:p>
            <a:r>
              <a:rPr lang="en-US" dirty="0" smtClean="0"/>
              <a:t>Candidate cell state </a:t>
            </a:r>
            <a:r>
              <a:rPr lang="en-US" dirty="0">
                <a:solidFill>
                  <a:srgbClr val="FF0000"/>
                </a:solidFill>
              </a:rPr>
              <a:t>C</a:t>
            </a:r>
            <a:r>
              <a:rPr lang="en-US" baseline="-25000" dirty="0">
                <a:solidFill>
                  <a:srgbClr val="FF0000"/>
                </a:solidFill>
              </a:rPr>
              <a:t>t</a:t>
            </a:r>
            <a:r>
              <a:rPr lang="en-US" baseline="-25000" dirty="0" smtClean="0">
                <a:solidFill>
                  <a:srgbClr val="FF0000"/>
                </a:solidFill>
              </a:rPr>
              <a:t>~</a:t>
            </a:r>
            <a:r>
              <a:rPr lang="en-US" dirty="0" smtClean="0"/>
              <a:t>  will be calculated in the same manner as </a:t>
            </a:r>
            <a:r>
              <a:rPr lang="en-US" dirty="0" err="1" smtClean="0"/>
              <a:t>f</a:t>
            </a:r>
            <a:r>
              <a:rPr lang="en-US" baseline="-25000" dirty="0" err="1" smtClean="0"/>
              <a:t>t</a:t>
            </a:r>
            <a:r>
              <a:rPr lang="en-US" baseline="-25000" dirty="0" smtClean="0"/>
              <a:t> </a:t>
            </a:r>
            <a:r>
              <a:rPr lang="en-US" dirty="0" smtClean="0"/>
              <a:t>is calculated. The only difference is </a:t>
            </a:r>
            <a:r>
              <a:rPr lang="en-US" dirty="0" err="1" smtClean="0"/>
              <a:t>tanh</a:t>
            </a:r>
            <a:r>
              <a:rPr lang="en-US" dirty="0" smtClean="0"/>
              <a:t> instead of sigmoid.</a:t>
            </a:r>
          </a:p>
          <a:p>
            <a:pPr marL="0" indent="0">
              <a:buNone/>
            </a:pPr>
            <a:r>
              <a:rPr lang="en-US" dirty="0">
                <a:solidFill>
                  <a:srgbClr val="0070C0"/>
                </a:solidFill>
              </a:rPr>
              <a:t>C</a:t>
            </a:r>
            <a:r>
              <a:rPr lang="en-US" baseline="-25000" dirty="0">
                <a:solidFill>
                  <a:srgbClr val="0070C0"/>
                </a:solidFill>
              </a:rPr>
              <a:t>t~</a:t>
            </a:r>
            <a:r>
              <a:rPr lang="en-US" dirty="0">
                <a:solidFill>
                  <a:srgbClr val="0070C0"/>
                </a:solidFill>
              </a:rPr>
              <a:t> </a:t>
            </a:r>
            <a:r>
              <a:rPr lang="en-US" dirty="0" smtClean="0">
                <a:solidFill>
                  <a:srgbClr val="0070C0"/>
                </a:solidFill>
              </a:rPr>
              <a:t>=</a:t>
            </a:r>
            <a:r>
              <a:rPr lang="en-US" dirty="0" err="1" smtClean="0">
                <a:solidFill>
                  <a:srgbClr val="0070C0"/>
                </a:solidFill>
              </a:rPr>
              <a:t>tanh</a:t>
            </a:r>
            <a:r>
              <a:rPr lang="en-US" dirty="0" smtClean="0">
                <a:solidFill>
                  <a:srgbClr val="0070C0"/>
                </a:solidFill>
              </a:rPr>
              <a:t>(</a:t>
            </a:r>
            <a:r>
              <a:rPr lang="en-US" dirty="0" err="1" smtClean="0">
                <a:solidFill>
                  <a:srgbClr val="0070C0"/>
                </a:solidFill>
              </a:rPr>
              <a:t>W</a:t>
            </a:r>
            <a:r>
              <a:rPr lang="en-US" baseline="-25000" dirty="0" err="1">
                <a:solidFill>
                  <a:srgbClr val="0070C0"/>
                </a:solidFill>
              </a:rPr>
              <a:t>c</a:t>
            </a:r>
            <a:r>
              <a:rPr lang="en-US" dirty="0" smtClean="0">
                <a:solidFill>
                  <a:srgbClr val="0070C0"/>
                </a:solidFill>
              </a:rPr>
              <a:t>[h</a:t>
            </a:r>
            <a:r>
              <a:rPr lang="en-US" baseline="-25000" dirty="0" smtClean="0">
                <a:solidFill>
                  <a:srgbClr val="0070C0"/>
                </a:solidFill>
              </a:rPr>
              <a:t>t-1</a:t>
            </a:r>
            <a:r>
              <a:rPr lang="en-US" dirty="0" smtClean="0">
                <a:solidFill>
                  <a:srgbClr val="0070C0"/>
                </a:solidFill>
              </a:rPr>
              <a:t>,X</a:t>
            </a:r>
            <a:r>
              <a:rPr lang="en-US" baseline="-25000" dirty="0" smtClean="0">
                <a:solidFill>
                  <a:srgbClr val="0070C0"/>
                </a:solidFill>
              </a:rPr>
              <a:t>t</a:t>
            </a:r>
            <a:r>
              <a:rPr lang="en-US" dirty="0">
                <a:solidFill>
                  <a:srgbClr val="0070C0"/>
                </a:solidFill>
              </a:rPr>
              <a:t>]+</a:t>
            </a:r>
            <a:r>
              <a:rPr lang="en-US" dirty="0" err="1" smtClean="0">
                <a:solidFill>
                  <a:srgbClr val="0070C0"/>
                </a:solidFill>
              </a:rPr>
              <a:t>b</a:t>
            </a:r>
            <a:r>
              <a:rPr lang="en-US" baseline="-25000" dirty="0" err="1" smtClean="0">
                <a:solidFill>
                  <a:srgbClr val="0070C0"/>
                </a:solidFill>
              </a:rPr>
              <a:t>c</a:t>
            </a:r>
            <a:r>
              <a:rPr lang="en-US" dirty="0" smtClean="0">
                <a:solidFill>
                  <a:srgbClr val="0070C0"/>
                </a:solidFill>
              </a:rPr>
              <a:t>)</a:t>
            </a:r>
            <a:endParaRPr lang="en-US" dirty="0">
              <a:solidFill>
                <a:srgbClr val="0070C0"/>
              </a:solidFill>
            </a:endParaRPr>
          </a:p>
          <a:p>
            <a:pPr marL="0" indent="0">
              <a:buNone/>
            </a:pPr>
            <a:r>
              <a:rPr lang="en-US" dirty="0"/>
              <a:t>        (3x7)(7x1)+(3x1)</a:t>
            </a:r>
          </a:p>
          <a:p>
            <a:pPr marL="0" indent="0">
              <a:buNone/>
            </a:pPr>
            <a:r>
              <a:rPr lang="en-US" dirty="0"/>
              <a:t>        (3x1)+(3x1)</a:t>
            </a:r>
          </a:p>
          <a:p>
            <a:pPr marL="0" indent="0">
              <a:buNone/>
            </a:pPr>
            <a:r>
              <a:rPr lang="en-US" dirty="0"/>
              <a:t>        (3x1)</a:t>
            </a:r>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9646745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Calculate </a:t>
            </a:r>
            <a:r>
              <a:rPr lang="en-US" dirty="0">
                <a:solidFill>
                  <a:srgbClr val="FF0000"/>
                </a:solidFill>
              </a:rPr>
              <a:t>I</a:t>
            </a:r>
            <a:r>
              <a:rPr lang="en-US" baseline="-25000" dirty="0">
                <a:solidFill>
                  <a:srgbClr val="FF0000"/>
                </a:solidFill>
              </a:rPr>
              <a:t>t</a:t>
            </a:r>
            <a:r>
              <a:rPr lang="en-US" dirty="0" smtClean="0"/>
              <a:t> </a:t>
            </a:r>
            <a:endParaRPr lang="en-US" dirty="0"/>
          </a:p>
        </p:txBody>
      </p:sp>
      <p:sp>
        <p:nvSpPr>
          <p:cNvPr id="3" name="Content Placeholder 2"/>
          <p:cNvSpPr>
            <a:spLocks noGrp="1"/>
          </p:cNvSpPr>
          <p:nvPr>
            <p:ph idx="1"/>
          </p:nvPr>
        </p:nvSpPr>
        <p:spPr/>
        <p:txBody>
          <a:bodyPr/>
          <a:lstStyle/>
          <a:p>
            <a:r>
              <a:rPr lang="en-US" dirty="0">
                <a:solidFill>
                  <a:srgbClr val="FF0000"/>
                </a:solidFill>
              </a:rPr>
              <a:t>I</a:t>
            </a:r>
            <a:r>
              <a:rPr lang="en-US" baseline="-25000" dirty="0">
                <a:solidFill>
                  <a:srgbClr val="FF0000"/>
                </a:solidFill>
              </a:rPr>
              <a:t>t</a:t>
            </a:r>
            <a:r>
              <a:rPr lang="en-US" dirty="0"/>
              <a:t> </a:t>
            </a:r>
            <a:r>
              <a:rPr lang="en-US" dirty="0" smtClean="0"/>
              <a:t>will </a:t>
            </a:r>
            <a:r>
              <a:rPr lang="en-US" dirty="0"/>
              <a:t>be calculated in the same manner as </a:t>
            </a:r>
            <a:r>
              <a:rPr lang="en-US" dirty="0" err="1"/>
              <a:t>f</a:t>
            </a:r>
            <a:r>
              <a:rPr lang="en-US" baseline="-25000" dirty="0" err="1"/>
              <a:t>t</a:t>
            </a:r>
            <a:r>
              <a:rPr lang="en-US" baseline="-25000" dirty="0"/>
              <a:t> </a:t>
            </a:r>
            <a:r>
              <a:rPr lang="en-US" dirty="0"/>
              <a:t>is </a:t>
            </a:r>
            <a:r>
              <a:rPr lang="en-US" dirty="0" smtClean="0"/>
              <a:t>calculated.</a:t>
            </a:r>
          </a:p>
          <a:p>
            <a:endParaRPr lang="en-US" dirty="0"/>
          </a:p>
          <a:p>
            <a:pPr marL="0" indent="0">
              <a:buNone/>
            </a:pPr>
            <a:r>
              <a:rPr lang="en-US" dirty="0">
                <a:solidFill>
                  <a:srgbClr val="0070C0"/>
                </a:solidFill>
              </a:rPr>
              <a:t>I</a:t>
            </a:r>
            <a:r>
              <a:rPr lang="en-US" baseline="-25000" dirty="0">
                <a:solidFill>
                  <a:srgbClr val="0070C0"/>
                </a:solidFill>
              </a:rPr>
              <a:t>t</a:t>
            </a:r>
            <a:r>
              <a:rPr lang="en-US" baseline="-25000" dirty="0">
                <a:solidFill>
                  <a:srgbClr val="FF0000"/>
                </a:solidFill>
              </a:rPr>
              <a:t> </a:t>
            </a:r>
            <a:r>
              <a:rPr lang="en-US" dirty="0" smtClean="0">
                <a:solidFill>
                  <a:srgbClr val="0070C0"/>
                </a:solidFill>
              </a:rPr>
              <a:t>=</a:t>
            </a:r>
            <a:r>
              <a:rPr lang="en-US" dirty="0">
                <a:solidFill>
                  <a:srgbClr val="0070C0"/>
                </a:solidFill>
              </a:rPr>
              <a:t>σ </a:t>
            </a:r>
            <a:r>
              <a:rPr lang="en-US" dirty="0" smtClean="0">
                <a:solidFill>
                  <a:srgbClr val="0070C0"/>
                </a:solidFill>
              </a:rPr>
              <a:t>(W</a:t>
            </a:r>
            <a:r>
              <a:rPr lang="en-US" baseline="-25000" dirty="0">
                <a:solidFill>
                  <a:srgbClr val="0070C0"/>
                </a:solidFill>
              </a:rPr>
              <a:t>i</a:t>
            </a:r>
            <a:r>
              <a:rPr lang="en-US" dirty="0" smtClean="0">
                <a:solidFill>
                  <a:srgbClr val="0070C0"/>
                </a:solidFill>
              </a:rPr>
              <a:t>[h</a:t>
            </a:r>
            <a:r>
              <a:rPr lang="en-US" baseline="-25000" dirty="0" smtClean="0">
                <a:solidFill>
                  <a:srgbClr val="0070C0"/>
                </a:solidFill>
              </a:rPr>
              <a:t>t-1</a:t>
            </a:r>
            <a:r>
              <a:rPr lang="en-US" dirty="0" smtClean="0">
                <a:solidFill>
                  <a:srgbClr val="0070C0"/>
                </a:solidFill>
              </a:rPr>
              <a:t>,X</a:t>
            </a:r>
            <a:r>
              <a:rPr lang="en-US" baseline="-25000" dirty="0" smtClean="0">
                <a:solidFill>
                  <a:srgbClr val="0070C0"/>
                </a:solidFill>
              </a:rPr>
              <a:t>t</a:t>
            </a:r>
            <a:r>
              <a:rPr lang="en-US" dirty="0">
                <a:solidFill>
                  <a:srgbClr val="0070C0"/>
                </a:solidFill>
              </a:rPr>
              <a:t>]+</a:t>
            </a:r>
            <a:r>
              <a:rPr lang="en-US" dirty="0" smtClean="0">
                <a:solidFill>
                  <a:srgbClr val="0070C0"/>
                </a:solidFill>
              </a:rPr>
              <a:t>b</a:t>
            </a:r>
            <a:r>
              <a:rPr lang="en-US" baseline="-25000" dirty="0" smtClean="0">
                <a:solidFill>
                  <a:srgbClr val="0070C0"/>
                </a:solidFill>
              </a:rPr>
              <a:t>i</a:t>
            </a:r>
            <a:r>
              <a:rPr lang="en-US" dirty="0" smtClean="0">
                <a:solidFill>
                  <a:srgbClr val="0070C0"/>
                </a:solidFill>
              </a:rPr>
              <a:t>)</a:t>
            </a:r>
            <a:endParaRPr lang="en-US" dirty="0">
              <a:solidFill>
                <a:srgbClr val="0070C0"/>
              </a:solidFill>
            </a:endParaRPr>
          </a:p>
          <a:p>
            <a:pPr marL="0" indent="0">
              <a:buNone/>
            </a:pPr>
            <a:r>
              <a:rPr lang="en-US" dirty="0"/>
              <a:t>        (3x7)(7x1)+(3x1)</a:t>
            </a:r>
          </a:p>
          <a:p>
            <a:pPr marL="0" indent="0">
              <a:buNone/>
            </a:pPr>
            <a:r>
              <a:rPr lang="en-US" dirty="0"/>
              <a:t>        (3x1)+(3x1)</a:t>
            </a:r>
          </a:p>
          <a:p>
            <a:pPr marL="0" indent="0">
              <a:buNone/>
            </a:pPr>
            <a:r>
              <a:rPr lang="en-US" dirty="0"/>
              <a:t>        (3x1</a:t>
            </a:r>
            <a:r>
              <a:rPr lang="en-US" dirty="0" smtClean="0"/>
              <a:t>)</a:t>
            </a:r>
          </a:p>
          <a:p>
            <a:pPr marL="0" indent="0">
              <a:buNone/>
            </a:pPr>
            <a:endParaRPr lang="en-US" dirty="0"/>
          </a:p>
          <a:p>
            <a:pPr marL="0" indent="0">
              <a:buNone/>
            </a:pPr>
            <a:r>
              <a:rPr lang="en-US" dirty="0">
                <a:solidFill>
                  <a:srgbClr val="FF0000"/>
                </a:solidFill>
              </a:rPr>
              <a:t>I</a:t>
            </a:r>
            <a:r>
              <a:rPr lang="en-US" baseline="-25000" dirty="0">
                <a:solidFill>
                  <a:srgbClr val="FF0000"/>
                </a:solidFill>
              </a:rPr>
              <a:t>t</a:t>
            </a:r>
            <a:r>
              <a:rPr lang="en-US" dirty="0"/>
              <a:t> </a:t>
            </a:r>
            <a:r>
              <a:rPr lang="en-US" dirty="0" smtClean="0"/>
              <a:t>is just acting as a filter</a:t>
            </a:r>
            <a:endParaRPr lang="en-US" dirty="0"/>
          </a:p>
          <a:p>
            <a:endParaRPr lang="en-US" dirty="0" smtClean="0"/>
          </a:p>
          <a:p>
            <a:pPr marL="0" indent="0">
              <a:buNone/>
            </a:pPr>
            <a:endParaRPr lang="en-US" dirty="0"/>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3980778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Pointwise operation b/w </a:t>
            </a:r>
            <a:r>
              <a:rPr lang="en-US" dirty="0">
                <a:solidFill>
                  <a:srgbClr val="FF0000"/>
                </a:solidFill>
              </a:rPr>
              <a:t>C</a:t>
            </a:r>
            <a:r>
              <a:rPr lang="en-US" baseline="-25000" dirty="0">
                <a:solidFill>
                  <a:srgbClr val="FF0000"/>
                </a:solidFill>
              </a:rPr>
              <a:t>t</a:t>
            </a:r>
            <a:r>
              <a:rPr lang="en-US" baseline="-25000" dirty="0" smtClean="0">
                <a:solidFill>
                  <a:srgbClr val="FF0000"/>
                </a:solidFill>
              </a:rPr>
              <a:t>~</a:t>
            </a:r>
            <a:r>
              <a:rPr lang="en-US" dirty="0">
                <a:solidFill>
                  <a:srgbClr val="FF0000"/>
                </a:solidFill>
              </a:rPr>
              <a:t> </a:t>
            </a:r>
            <a:r>
              <a:rPr lang="en-US" dirty="0" smtClean="0"/>
              <a:t>and</a:t>
            </a:r>
            <a:r>
              <a:rPr lang="en-US" dirty="0" smtClean="0">
                <a:solidFill>
                  <a:srgbClr val="FF0000"/>
                </a:solidFill>
              </a:rPr>
              <a:t> I</a:t>
            </a:r>
            <a:r>
              <a:rPr lang="en-US" baseline="-25000" dirty="0" smtClean="0">
                <a:solidFill>
                  <a:srgbClr val="FF0000"/>
                </a:solidFill>
              </a:rPr>
              <a:t>t</a:t>
            </a:r>
            <a:r>
              <a:rPr lang="en-US" dirty="0" smtClean="0"/>
              <a:t> </a:t>
            </a:r>
            <a:endParaRPr lang="en-US" dirty="0"/>
          </a:p>
        </p:txBody>
      </p:sp>
      <p:sp>
        <p:nvSpPr>
          <p:cNvPr id="3" name="Content Placeholder 2"/>
          <p:cNvSpPr>
            <a:spLocks noGrp="1"/>
          </p:cNvSpPr>
          <p:nvPr>
            <p:ph idx="1"/>
          </p:nvPr>
        </p:nvSpPr>
        <p:spPr/>
        <p:txBody>
          <a:bodyPr/>
          <a:lstStyle/>
          <a:p>
            <a:r>
              <a:rPr lang="en-US" dirty="0" smtClean="0">
                <a:solidFill>
                  <a:srgbClr val="FF0000"/>
                </a:solidFill>
              </a:rPr>
              <a:t> I</a:t>
            </a:r>
            <a:r>
              <a:rPr lang="en-US" baseline="-25000" dirty="0" smtClean="0">
                <a:solidFill>
                  <a:srgbClr val="FF0000"/>
                </a:solidFill>
              </a:rPr>
              <a:t>t </a:t>
            </a:r>
            <a:r>
              <a:rPr lang="en-US" dirty="0" smtClean="0"/>
              <a:t>      </a:t>
            </a:r>
            <a:r>
              <a:rPr lang="en-US" dirty="0" smtClean="0">
                <a:solidFill>
                  <a:srgbClr val="FF0000"/>
                </a:solidFill>
              </a:rPr>
              <a:t>C</a:t>
            </a:r>
            <a:r>
              <a:rPr lang="en-US" baseline="-25000" dirty="0" smtClean="0">
                <a:solidFill>
                  <a:srgbClr val="FF0000"/>
                </a:solidFill>
              </a:rPr>
              <a:t>t~ </a:t>
            </a:r>
            <a:r>
              <a:rPr lang="en-US" dirty="0" smtClean="0">
                <a:solidFill>
                  <a:srgbClr val="FF0000"/>
                </a:solidFill>
              </a:rPr>
              <a:t> </a:t>
            </a:r>
            <a:r>
              <a:rPr lang="en-US" dirty="0" smtClean="0"/>
              <a:t>= lets say </a:t>
            </a:r>
            <a:r>
              <a:rPr lang="en-US" dirty="0">
                <a:solidFill>
                  <a:srgbClr val="FF0000"/>
                </a:solidFill>
              </a:rPr>
              <a:t>C</a:t>
            </a:r>
            <a:r>
              <a:rPr lang="en-US" baseline="-25000" dirty="0">
                <a:solidFill>
                  <a:srgbClr val="FF0000"/>
                </a:solidFill>
              </a:rPr>
              <a:t>t~</a:t>
            </a:r>
            <a:r>
              <a:rPr lang="en-US" dirty="0">
                <a:solidFill>
                  <a:srgbClr val="FF0000"/>
                </a:solidFill>
              </a:rPr>
              <a:t> </a:t>
            </a:r>
            <a:r>
              <a:rPr lang="en-US" dirty="0" smtClean="0">
                <a:solidFill>
                  <a:srgbClr val="FF0000"/>
                </a:solidFill>
              </a:rPr>
              <a:t>‘ </a:t>
            </a:r>
            <a:r>
              <a:rPr lang="en-US" dirty="0" smtClean="0"/>
              <a:t>(filtered candidate cell state)</a:t>
            </a:r>
          </a:p>
          <a:p>
            <a:r>
              <a:rPr lang="en-US" dirty="0" smtClean="0"/>
              <a:t>(3x1)     (3x1)= (3x1)</a:t>
            </a:r>
          </a:p>
          <a:p>
            <a:endParaRPr lang="en-US" dirty="0"/>
          </a:p>
          <a:p>
            <a:r>
              <a:rPr lang="en-US" dirty="0" smtClean="0"/>
              <a:t>[1/2  1/2  1/2]        [4  6  8]= [2  3  4]</a:t>
            </a:r>
            <a:endParaRPr lang="en-US" dirty="0"/>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
        <p:nvSpPr>
          <p:cNvPr id="5" name="Oval 4"/>
          <p:cNvSpPr/>
          <p:nvPr/>
        </p:nvSpPr>
        <p:spPr>
          <a:xfrm>
            <a:off x="1501663" y="1825625"/>
            <a:ext cx="311371" cy="5609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6" name="Oval 5"/>
          <p:cNvSpPr/>
          <p:nvPr/>
        </p:nvSpPr>
        <p:spPr>
          <a:xfrm>
            <a:off x="1937842" y="2241029"/>
            <a:ext cx="311371" cy="5609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7" name="Oval 6"/>
          <p:cNvSpPr/>
          <p:nvPr/>
        </p:nvSpPr>
        <p:spPr>
          <a:xfrm>
            <a:off x="3367248" y="3257140"/>
            <a:ext cx="311371" cy="5609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Tree>
    <p:extLst>
      <p:ext uri="{BB962C8B-B14F-4D97-AF65-F5344CB8AC3E}">
        <p14:creationId xmlns:p14="http://schemas.microsoft.com/office/powerpoint/2010/main" val="28841450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Calculate </a:t>
            </a:r>
            <a:r>
              <a:rPr lang="en-US" dirty="0" smtClean="0">
                <a:solidFill>
                  <a:srgbClr val="FF0000"/>
                </a:solidFill>
              </a:rPr>
              <a:t>C</a:t>
            </a:r>
            <a:r>
              <a:rPr lang="en-US" baseline="-25000" dirty="0" smtClean="0">
                <a:solidFill>
                  <a:srgbClr val="FF0000"/>
                </a:solidFill>
              </a:rPr>
              <a:t>t</a:t>
            </a:r>
            <a:r>
              <a:rPr lang="en-US" dirty="0" smtClean="0"/>
              <a:t> </a:t>
            </a:r>
            <a:endParaRPr lang="en-US" dirty="0"/>
          </a:p>
        </p:txBody>
      </p:sp>
      <p:sp>
        <p:nvSpPr>
          <p:cNvPr id="3" name="Content Placeholder 2"/>
          <p:cNvSpPr>
            <a:spLocks noGrp="1"/>
          </p:cNvSpPr>
          <p:nvPr>
            <p:ph idx="1"/>
          </p:nvPr>
        </p:nvSpPr>
        <p:spPr/>
        <p:txBody>
          <a:bodyPr/>
          <a:lstStyle/>
          <a:p>
            <a:pPr marL="0" indent="0">
              <a:buNone/>
            </a:pPr>
            <a:r>
              <a:rPr lang="en-US" dirty="0" smtClean="0"/>
              <a:t>   C</a:t>
            </a:r>
            <a:r>
              <a:rPr lang="en-US" baseline="-25000" dirty="0" smtClean="0"/>
              <a:t>t</a:t>
            </a:r>
            <a:r>
              <a:rPr lang="en-US" dirty="0" smtClean="0"/>
              <a:t> = </a:t>
            </a:r>
            <a:r>
              <a:rPr lang="en-US" dirty="0"/>
              <a:t>C</a:t>
            </a:r>
            <a:r>
              <a:rPr lang="en-US" baseline="-25000" dirty="0"/>
              <a:t>t-1  </a:t>
            </a:r>
            <a:r>
              <a:rPr lang="en-US" baseline="-25000" dirty="0" smtClean="0"/>
              <a:t>       </a:t>
            </a:r>
            <a:r>
              <a:rPr lang="en-US" dirty="0" err="1" smtClean="0"/>
              <a:t>f</a:t>
            </a:r>
            <a:r>
              <a:rPr lang="en-US" baseline="-25000" dirty="0" err="1" smtClean="0"/>
              <a:t>t</a:t>
            </a:r>
            <a:r>
              <a:rPr lang="en-US" baseline="-25000" dirty="0" smtClean="0"/>
              <a:t>                                         </a:t>
            </a:r>
            <a:r>
              <a:rPr lang="en-US" dirty="0" smtClean="0"/>
              <a:t>I</a:t>
            </a:r>
            <a:r>
              <a:rPr lang="en-US" baseline="-25000" dirty="0" smtClean="0"/>
              <a:t>t </a:t>
            </a:r>
            <a:r>
              <a:rPr lang="en-US" dirty="0" smtClean="0"/>
              <a:t>    C</a:t>
            </a:r>
            <a:r>
              <a:rPr lang="en-US" baseline="-25000" dirty="0" smtClean="0"/>
              <a:t>t</a:t>
            </a:r>
            <a:r>
              <a:rPr lang="en-US" baseline="-25000" dirty="0"/>
              <a:t>~</a:t>
            </a:r>
            <a:r>
              <a:rPr lang="en-US" baseline="-25000" dirty="0" smtClean="0"/>
              <a:t> </a:t>
            </a:r>
            <a:endParaRPr lang="en-US" dirty="0"/>
          </a:p>
          <a:p>
            <a:pPr marL="0" indent="0">
              <a:buNone/>
            </a:pPr>
            <a:r>
              <a:rPr lang="en-US" dirty="0" smtClean="0"/>
              <a:t>           </a:t>
            </a:r>
          </a:p>
          <a:p>
            <a:pPr marL="0" indent="0">
              <a:buNone/>
            </a:pPr>
            <a:r>
              <a:rPr lang="en-US" dirty="0" smtClean="0"/>
              <a:t>   From forget state             From I/P state</a:t>
            </a: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
        <p:nvSpPr>
          <p:cNvPr id="5" name="Oval 4"/>
          <p:cNvSpPr/>
          <p:nvPr/>
        </p:nvSpPr>
        <p:spPr>
          <a:xfrm>
            <a:off x="2242642" y="1825625"/>
            <a:ext cx="311371" cy="5609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6" name="Oval 5"/>
          <p:cNvSpPr/>
          <p:nvPr/>
        </p:nvSpPr>
        <p:spPr>
          <a:xfrm>
            <a:off x="5335962" y="1825624"/>
            <a:ext cx="311371" cy="5609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7" name="Oval 6"/>
          <p:cNvSpPr/>
          <p:nvPr/>
        </p:nvSpPr>
        <p:spPr>
          <a:xfrm>
            <a:off x="3727229" y="1825623"/>
            <a:ext cx="311371" cy="5609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1917315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4.Face </a:t>
            </a:r>
            <a:r>
              <a:rPr lang="en-US" dirty="0"/>
              <a:t>Detection and </a:t>
            </a:r>
            <a:r>
              <a:rPr lang="en-US" dirty="0" smtClean="0"/>
              <a:t>Recognition</a:t>
            </a:r>
            <a:endParaRPr lang="en-US" dirty="0"/>
          </a:p>
        </p:txBody>
      </p:sp>
      <p:pic>
        <p:nvPicPr>
          <p:cNvPr id="5" name="Content Placeholder 4"/>
          <p:cNvPicPr>
            <a:picLocks noGrp="1" noChangeAspect="1"/>
          </p:cNvPicPr>
          <p:nvPr>
            <p:ph idx="1"/>
          </p:nvPr>
        </p:nvPicPr>
        <p:blipFill>
          <a:blip r:embed="rId2"/>
          <a:stretch>
            <a:fillRect/>
          </a:stretch>
        </p:blipFill>
        <p:spPr>
          <a:xfrm>
            <a:off x="2033751" y="2049537"/>
            <a:ext cx="7096782" cy="3721765"/>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44073908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a:t>
            </a:r>
            <a:r>
              <a:rPr lang="en-US" dirty="0" smtClean="0">
                <a:solidFill>
                  <a:srgbClr val="FF0000"/>
                </a:solidFill>
              </a:rPr>
              <a:t>O/P gate</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Purpose: To determine current hidden state </a:t>
            </a:r>
            <a:r>
              <a:rPr lang="en-US" dirty="0" err="1" smtClean="0">
                <a:solidFill>
                  <a:srgbClr val="FF0000"/>
                </a:solidFill>
              </a:rPr>
              <a:t>h</a:t>
            </a:r>
            <a:r>
              <a:rPr lang="en-US" baseline="-25000" dirty="0" err="1" smtClean="0">
                <a:solidFill>
                  <a:srgbClr val="FF0000"/>
                </a:solidFill>
              </a:rPr>
              <a:t>t</a:t>
            </a:r>
            <a:endParaRPr lang="en-US" baseline="-25000" dirty="0" smtClean="0">
              <a:solidFill>
                <a:srgbClr val="FF0000"/>
              </a:solidFill>
            </a:endParaRPr>
          </a:p>
          <a:p>
            <a:r>
              <a:rPr lang="en-US" dirty="0" smtClean="0"/>
              <a:t>To determine </a:t>
            </a:r>
            <a:r>
              <a:rPr lang="en-US" dirty="0" err="1" smtClean="0">
                <a:solidFill>
                  <a:srgbClr val="FF0000"/>
                </a:solidFill>
              </a:rPr>
              <a:t>h</a:t>
            </a:r>
            <a:r>
              <a:rPr lang="en-US" baseline="-25000" dirty="0" err="1" smtClean="0">
                <a:solidFill>
                  <a:srgbClr val="FF0000"/>
                </a:solidFill>
              </a:rPr>
              <a:t>t</a:t>
            </a:r>
            <a:r>
              <a:rPr lang="en-US" dirty="0" smtClean="0"/>
              <a:t>,         </a:t>
            </a:r>
            <a:r>
              <a:rPr lang="en-US" dirty="0" smtClean="0">
                <a:solidFill>
                  <a:srgbClr val="FF0000"/>
                </a:solidFill>
              </a:rPr>
              <a:t>C</a:t>
            </a:r>
            <a:r>
              <a:rPr lang="en-US" baseline="-25000" dirty="0" smtClean="0">
                <a:solidFill>
                  <a:srgbClr val="FF0000"/>
                </a:solidFill>
              </a:rPr>
              <a:t>t</a:t>
            </a:r>
            <a:r>
              <a:rPr lang="en-US" dirty="0" smtClean="0"/>
              <a:t> is used.</a:t>
            </a:r>
            <a:endParaRPr lang="en-US" dirty="0"/>
          </a:p>
          <a:p>
            <a:endParaRPr lang="en-US" baseline="-25000" dirty="0">
              <a:solidFill>
                <a:srgbClr val="FF0000"/>
              </a:solidFill>
            </a:endParaRPr>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pic>
        <p:nvPicPr>
          <p:cNvPr id="5" name="Picture 4"/>
          <p:cNvPicPr>
            <a:picLocks noChangeAspect="1"/>
          </p:cNvPicPr>
          <p:nvPr/>
        </p:nvPicPr>
        <p:blipFill>
          <a:blip r:embed="rId2"/>
          <a:stretch>
            <a:fillRect/>
          </a:stretch>
        </p:blipFill>
        <p:spPr>
          <a:xfrm>
            <a:off x="6096000" y="2657475"/>
            <a:ext cx="2468619" cy="3332636"/>
          </a:xfrm>
          <a:prstGeom prst="rect">
            <a:avLst/>
          </a:prstGeom>
        </p:spPr>
      </p:pic>
    </p:spTree>
    <p:extLst>
      <p:ext uri="{BB962C8B-B14F-4D97-AF65-F5344CB8AC3E}">
        <p14:creationId xmlns:p14="http://schemas.microsoft.com/office/powerpoint/2010/main" val="31753055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dirty="0" smtClean="0"/>
              <a:t> steps are involved</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err="1" smtClean="0">
                <a:solidFill>
                  <a:srgbClr val="FF0000"/>
                </a:solidFill>
              </a:rPr>
              <a:t>tanh</a:t>
            </a:r>
            <a:r>
              <a:rPr lang="en-US" dirty="0" smtClean="0"/>
              <a:t>(</a:t>
            </a:r>
            <a:r>
              <a:rPr lang="en-US" dirty="0" smtClean="0">
                <a:solidFill>
                  <a:srgbClr val="FF0000"/>
                </a:solidFill>
              </a:rPr>
              <a:t>C</a:t>
            </a:r>
            <a:r>
              <a:rPr lang="en-US" baseline="-25000" dirty="0" smtClean="0">
                <a:solidFill>
                  <a:srgbClr val="FF0000"/>
                </a:solidFill>
              </a:rPr>
              <a:t>t</a:t>
            </a:r>
            <a:r>
              <a:rPr lang="en-US" dirty="0" smtClean="0"/>
              <a:t>) --- This brings all values in the range of [-1 to 1]</a:t>
            </a:r>
          </a:p>
          <a:p>
            <a:pPr marL="514350" indent="-514350">
              <a:buFont typeface="+mj-lt"/>
              <a:buAutoNum type="arabicPeriod"/>
            </a:pPr>
            <a:r>
              <a:rPr lang="en-US" dirty="0" smtClean="0"/>
              <a:t>For </a:t>
            </a:r>
            <a:r>
              <a:rPr lang="en-US" dirty="0" err="1" smtClean="0"/>
              <a:t>Filteration</a:t>
            </a:r>
            <a:r>
              <a:rPr lang="en-US" dirty="0" smtClean="0"/>
              <a:t>, </a:t>
            </a:r>
            <a:r>
              <a:rPr lang="en-US" dirty="0" err="1" smtClean="0">
                <a:solidFill>
                  <a:srgbClr val="FF0000"/>
                </a:solidFill>
              </a:rPr>
              <a:t>o</a:t>
            </a:r>
            <a:r>
              <a:rPr lang="en-US" baseline="-25000" dirty="0" err="1" smtClean="0">
                <a:solidFill>
                  <a:srgbClr val="FF0000"/>
                </a:solidFill>
              </a:rPr>
              <a:t>t</a:t>
            </a:r>
            <a:r>
              <a:rPr lang="en-US" dirty="0"/>
              <a:t> </a:t>
            </a:r>
            <a:r>
              <a:rPr lang="en-US" dirty="0" smtClean="0"/>
              <a:t>is required</a:t>
            </a:r>
          </a:p>
          <a:p>
            <a:pPr marL="514350" indent="-514350">
              <a:buFont typeface="+mj-lt"/>
              <a:buAutoNum type="arabicPeriod"/>
            </a:pPr>
            <a:r>
              <a:rPr lang="en-US" dirty="0" smtClean="0"/>
              <a:t>Pointwise operation of </a:t>
            </a:r>
            <a:r>
              <a:rPr lang="en-US" dirty="0" err="1"/>
              <a:t>tanh</a:t>
            </a:r>
            <a:r>
              <a:rPr lang="en-US" dirty="0"/>
              <a:t>(</a:t>
            </a:r>
            <a:r>
              <a:rPr lang="en-US" dirty="0">
                <a:solidFill>
                  <a:srgbClr val="FF0000"/>
                </a:solidFill>
              </a:rPr>
              <a:t>C</a:t>
            </a:r>
            <a:r>
              <a:rPr lang="en-US" baseline="-25000" dirty="0">
                <a:solidFill>
                  <a:srgbClr val="FF0000"/>
                </a:solidFill>
              </a:rPr>
              <a:t>t</a:t>
            </a:r>
            <a:r>
              <a:rPr lang="en-US" dirty="0"/>
              <a:t>) </a:t>
            </a:r>
            <a:r>
              <a:rPr lang="en-US" dirty="0" smtClean="0"/>
              <a:t>and </a:t>
            </a:r>
            <a:r>
              <a:rPr lang="en-US" dirty="0" err="1" smtClean="0">
                <a:solidFill>
                  <a:srgbClr val="FF0000"/>
                </a:solidFill>
              </a:rPr>
              <a:t>o</a:t>
            </a:r>
            <a:r>
              <a:rPr lang="en-US" baseline="-25000" dirty="0" err="1" smtClean="0">
                <a:solidFill>
                  <a:srgbClr val="FF0000"/>
                </a:solidFill>
              </a:rPr>
              <a:t>t</a:t>
            </a:r>
            <a:endParaRPr lang="en-US" baseline="-25000" dirty="0" smtClean="0">
              <a:solidFill>
                <a:srgbClr val="FF0000"/>
              </a:solidFill>
            </a:endParaRPr>
          </a:p>
          <a:p>
            <a:pPr marL="0" indent="0">
              <a:buNone/>
            </a:pPr>
            <a:r>
              <a:rPr lang="en-US" dirty="0" smtClean="0">
                <a:solidFill>
                  <a:srgbClr val="FF0000"/>
                </a:solidFill>
              </a:rPr>
              <a:t>      </a:t>
            </a:r>
            <a:r>
              <a:rPr lang="en-US" dirty="0" err="1" smtClean="0">
                <a:solidFill>
                  <a:srgbClr val="FF0000"/>
                </a:solidFill>
              </a:rPr>
              <a:t>h</a:t>
            </a:r>
            <a:r>
              <a:rPr lang="en-US" baseline="-25000" dirty="0" err="1" smtClean="0">
                <a:solidFill>
                  <a:srgbClr val="FF0000"/>
                </a:solidFill>
              </a:rPr>
              <a:t>t</a:t>
            </a:r>
            <a:r>
              <a:rPr lang="en-US" dirty="0"/>
              <a:t> </a:t>
            </a:r>
            <a:r>
              <a:rPr lang="en-US" dirty="0" smtClean="0"/>
              <a:t>=</a:t>
            </a:r>
            <a:r>
              <a:rPr lang="en-US" dirty="0">
                <a:solidFill>
                  <a:srgbClr val="FF0000"/>
                </a:solidFill>
              </a:rPr>
              <a:t> </a:t>
            </a:r>
            <a:r>
              <a:rPr lang="en-US" dirty="0" err="1">
                <a:solidFill>
                  <a:srgbClr val="FF0000"/>
                </a:solidFill>
              </a:rPr>
              <a:t>tanh</a:t>
            </a:r>
            <a:r>
              <a:rPr lang="en-US" dirty="0"/>
              <a:t>(</a:t>
            </a:r>
            <a:r>
              <a:rPr lang="en-US" dirty="0">
                <a:solidFill>
                  <a:srgbClr val="FF0000"/>
                </a:solidFill>
              </a:rPr>
              <a:t>C</a:t>
            </a:r>
            <a:r>
              <a:rPr lang="en-US" baseline="-25000" dirty="0">
                <a:solidFill>
                  <a:srgbClr val="FF0000"/>
                </a:solidFill>
              </a:rPr>
              <a:t>t</a:t>
            </a:r>
            <a:r>
              <a:rPr lang="en-US" dirty="0"/>
              <a:t>) </a:t>
            </a:r>
            <a:r>
              <a:rPr lang="en-US" dirty="0" smtClean="0"/>
              <a:t>          </a:t>
            </a:r>
            <a:r>
              <a:rPr lang="en-US" dirty="0" err="1" smtClean="0">
                <a:solidFill>
                  <a:srgbClr val="FF0000"/>
                </a:solidFill>
              </a:rPr>
              <a:t>o</a:t>
            </a:r>
            <a:r>
              <a:rPr lang="en-US" baseline="-25000" dirty="0" err="1" smtClean="0">
                <a:solidFill>
                  <a:srgbClr val="FF0000"/>
                </a:solidFill>
              </a:rPr>
              <a:t>t</a:t>
            </a:r>
            <a:endParaRPr lang="en-US" baseline="-25000" dirty="0">
              <a:solidFill>
                <a:srgbClr val="FF0000"/>
              </a:solidFill>
            </a:endParaRPr>
          </a:p>
          <a:p>
            <a:pPr marL="0" indent="0">
              <a:buNone/>
            </a:pPr>
            <a:endParaRPr lang="en-US" dirty="0"/>
          </a:p>
          <a:p>
            <a:pPr marL="0" indent="0">
              <a:buNone/>
            </a:pPr>
            <a:endParaRPr lang="en-US" baseline="-25000" dirty="0" smtClean="0">
              <a:solidFill>
                <a:srgbClr val="FF0000"/>
              </a:solidFill>
            </a:endParaRPr>
          </a:p>
          <a:p>
            <a:pPr marL="0" indent="0">
              <a:buNone/>
            </a:pPr>
            <a:r>
              <a:rPr lang="en-US" baseline="-25000" dirty="0">
                <a:solidFill>
                  <a:srgbClr val="FF0000"/>
                </a:solidFill>
              </a:rPr>
              <a:t> </a:t>
            </a:r>
            <a:r>
              <a:rPr lang="en-US" baseline="-25000" dirty="0" smtClean="0">
                <a:solidFill>
                  <a:srgbClr val="FF0000"/>
                </a:solidFill>
              </a:rPr>
              <a:t>        </a:t>
            </a:r>
            <a:endParaRPr lang="en-US" dirty="0">
              <a:solidFill>
                <a:srgbClr val="FF0000"/>
              </a:solidFill>
            </a:endParaRPr>
          </a:p>
          <a:p>
            <a:pPr marL="514350" indent="-514350">
              <a:buFont typeface="+mj-lt"/>
              <a:buAutoNum type="arabicPeriod"/>
            </a:pPr>
            <a:endParaRPr lang="en-US" dirty="0"/>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
        <p:nvSpPr>
          <p:cNvPr id="5" name="Oval 4"/>
          <p:cNvSpPr/>
          <p:nvPr/>
        </p:nvSpPr>
        <p:spPr>
          <a:xfrm>
            <a:off x="3409290" y="3323349"/>
            <a:ext cx="311371" cy="56093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Tree>
    <p:extLst>
      <p:ext uri="{BB962C8B-B14F-4D97-AF65-F5344CB8AC3E}">
        <p14:creationId xmlns:p14="http://schemas.microsoft.com/office/powerpoint/2010/main" val="161524560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2922861" y="216694"/>
            <a:ext cx="5715760" cy="6139656"/>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5455795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639613"/>
          </a:xfrm>
        </p:spPr>
        <p:txBody>
          <a:bodyPr>
            <a:normAutofit/>
          </a:bodyPr>
          <a:lstStyle/>
          <a:p>
            <a:pPr algn="ctr"/>
            <a:r>
              <a:rPr lang="en-US" dirty="0" smtClean="0">
                <a:solidFill>
                  <a:srgbClr val="FF0000"/>
                </a:solidFill>
              </a:rPr>
              <a:t>GRU(Gated Recurrent Unit)</a:t>
            </a:r>
            <a:br>
              <a:rPr lang="en-US" dirty="0" smtClean="0">
                <a:solidFill>
                  <a:srgbClr val="FF0000"/>
                </a:solidFill>
              </a:rPr>
            </a:br>
            <a:r>
              <a:rPr lang="en-US" sz="2200" dirty="0" smtClean="0">
                <a:solidFill>
                  <a:srgbClr val="0070C0"/>
                </a:solidFill>
              </a:rPr>
              <a:t>LSTM introduced in 1997</a:t>
            </a:r>
            <a:br>
              <a:rPr lang="en-US" sz="2200" dirty="0" smtClean="0">
                <a:solidFill>
                  <a:srgbClr val="0070C0"/>
                </a:solidFill>
              </a:rPr>
            </a:br>
            <a:r>
              <a:rPr lang="en-US" sz="2200" dirty="0" smtClean="0">
                <a:solidFill>
                  <a:srgbClr val="0070C0"/>
                </a:solidFill>
              </a:rPr>
              <a:t>GRU introduced in 2014</a:t>
            </a:r>
            <a:r>
              <a:rPr lang="en-US" sz="2200" dirty="0">
                <a:solidFill>
                  <a:srgbClr val="0070C0"/>
                </a:solidFill>
              </a:rPr>
              <a:t/>
            </a:r>
            <a:br>
              <a:rPr lang="en-US" sz="2200" dirty="0">
                <a:solidFill>
                  <a:srgbClr val="0070C0"/>
                </a:solidFill>
              </a:rPr>
            </a:br>
            <a:endParaRPr lang="en-US" sz="2200" dirty="0">
              <a:solidFill>
                <a:srgbClr val="0070C0"/>
              </a:solidFill>
            </a:endParaRPr>
          </a:p>
        </p:txBody>
      </p:sp>
      <p:pic>
        <p:nvPicPr>
          <p:cNvPr id="5" name="Content Placeholder 4"/>
          <p:cNvPicPr>
            <a:picLocks noGrp="1" noChangeAspect="1"/>
          </p:cNvPicPr>
          <p:nvPr>
            <p:ph idx="1"/>
          </p:nvPr>
        </p:nvPicPr>
        <p:blipFill>
          <a:blip r:embed="rId2"/>
          <a:stretch>
            <a:fillRect/>
          </a:stretch>
        </p:blipFill>
        <p:spPr>
          <a:xfrm>
            <a:off x="2714297" y="1450429"/>
            <a:ext cx="6763406" cy="4905921"/>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67231273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1289280" y="1810353"/>
            <a:ext cx="9613440" cy="4426332"/>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407782984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solidFill>
                  <a:srgbClr val="0070C0"/>
                </a:solidFill>
              </a:rPr>
              <a:t>Drawback </a:t>
            </a:r>
            <a:r>
              <a:rPr lang="en-US" dirty="0">
                <a:solidFill>
                  <a:srgbClr val="0070C0"/>
                </a:solidFill>
              </a:rPr>
              <a:t>of LSTM:-</a:t>
            </a:r>
            <a:br>
              <a:rPr lang="en-US" dirty="0">
                <a:solidFill>
                  <a:srgbClr val="0070C0"/>
                </a:solidFill>
              </a:rPr>
            </a:br>
            <a:r>
              <a:rPr lang="en-US" dirty="0"/>
              <a:t>1.Complex Architecture</a:t>
            </a:r>
            <a:br>
              <a:rPr lang="en-US" dirty="0"/>
            </a:br>
            <a:r>
              <a:rPr lang="en-US" dirty="0"/>
              <a:t>2.Very large no. of trainable parameters, so training time will be </a:t>
            </a:r>
            <a:r>
              <a:rPr lang="en-US" dirty="0" smtClean="0"/>
              <a:t>more</a:t>
            </a:r>
          </a:p>
          <a:p>
            <a:pPr marL="0" indent="0">
              <a:buNone/>
            </a:pPr>
            <a:endParaRPr lang="en-US" dirty="0" smtClean="0">
              <a:solidFill>
                <a:srgbClr val="0070C0"/>
              </a:solidFill>
            </a:endParaRPr>
          </a:p>
          <a:p>
            <a:pPr marL="0" indent="0">
              <a:buNone/>
            </a:pPr>
            <a:r>
              <a:rPr lang="en-US" dirty="0" smtClean="0">
                <a:solidFill>
                  <a:srgbClr val="0070C0"/>
                </a:solidFill>
              </a:rPr>
              <a:t>Difference b/w LSTM and GRU</a:t>
            </a:r>
            <a:endParaRPr lang="en-US" dirty="0">
              <a:solidFill>
                <a:srgbClr val="0070C0"/>
              </a:solidFill>
            </a:endParaRPr>
          </a:p>
          <a:p>
            <a:pPr marL="514350" indent="-514350">
              <a:buFont typeface="+mj-lt"/>
              <a:buAutoNum type="arabicPeriod"/>
            </a:pPr>
            <a:r>
              <a:rPr lang="en-US" sz="2400" dirty="0" smtClean="0"/>
              <a:t>LSTM has 3 gates while GRU has 2 gates only (Reset gate and update gate)</a:t>
            </a:r>
          </a:p>
          <a:p>
            <a:pPr marL="514350" indent="-514350">
              <a:buFont typeface="+mj-lt"/>
              <a:buAutoNum type="arabicPeriod"/>
            </a:pPr>
            <a:r>
              <a:rPr lang="en-US" sz="2400" dirty="0" smtClean="0"/>
              <a:t>GRU does not have Cell state. It has only one hidden state which keeps both LTC and STC</a:t>
            </a:r>
            <a:endParaRPr lang="en-US" sz="2400"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84045012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9372"/>
          </a:xfrm>
        </p:spPr>
        <p:txBody>
          <a:bodyPr>
            <a:normAutofit fontScale="90000"/>
          </a:bodyPr>
          <a:lstStyle/>
          <a:p>
            <a:endParaRPr lang="en-US" dirty="0"/>
          </a:p>
        </p:txBody>
      </p:sp>
      <p:sp>
        <p:nvSpPr>
          <p:cNvPr id="3" name="Content Placeholder 2"/>
          <p:cNvSpPr>
            <a:spLocks noGrp="1"/>
          </p:cNvSpPr>
          <p:nvPr>
            <p:ph idx="1"/>
          </p:nvPr>
        </p:nvSpPr>
        <p:spPr>
          <a:xfrm>
            <a:off x="838200" y="772510"/>
            <a:ext cx="10515600" cy="5404453"/>
          </a:xfrm>
        </p:spPr>
        <p:txBody>
          <a:bodyPr>
            <a:normAutofit fontScale="92500" lnSpcReduction="10000"/>
          </a:bodyPr>
          <a:lstStyle/>
          <a:p>
            <a:pPr marL="0" indent="0" algn="ctr">
              <a:buNone/>
            </a:pPr>
            <a:r>
              <a:rPr lang="en-US" dirty="0" smtClean="0"/>
              <a:t>   I/P                ------------</a:t>
            </a:r>
            <a:r>
              <a:rPr lang="en-US" dirty="0" smtClean="0">
                <a:sym typeface="Wingdings" panose="05000000000000000000" pitchFamily="2" charset="2"/>
              </a:rPr>
              <a:t> O/P</a:t>
            </a:r>
          </a:p>
          <a:p>
            <a:pPr marL="0" indent="0" algn="ctr">
              <a:buNone/>
            </a:pPr>
            <a:r>
              <a:rPr lang="en-US" dirty="0" smtClean="0">
                <a:solidFill>
                  <a:srgbClr val="0070C0"/>
                </a:solidFill>
              </a:rPr>
              <a:t>h</a:t>
            </a:r>
            <a:r>
              <a:rPr lang="en-US" baseline="-25000" dirty="0" smtClean="0">
                <a:solidFill>
                  <a:srgbClr val="0070C0"/>
                </a:solidFill>
              </a:rPr>
              <a:t>t-1</a:t>
            </a:r>
            <a:r>
              <a:rPr lang="en-US" dirty="0" smtClean="0">
                <a:solidFill>
                  <a:srgbClr val="0070C0"/>
                </a:solidFill>
              </a:rPr>
              <a:t> and </a:t>
            </a:r>
            <a:r>
              <a:rPr lang="en-US" dirty="0" err="1" smtClean="0">
                <a:solidFill>
                  <a:srgbClr val="0070C0"/>
                </a:solidFill>
              </a:rPr>
              <a:t>X</a:t>
            </a:r>
            <a:r>
              <a:rPr lang="en-US" baseline="-25000" dirty="0" err="1" smtClean="0">
                <a:solidFill>
                  <a:srgbClr val="0070C0"/>
                </a:solidFill>
              </a:rPr>
              <a:t>t</a:t>
            </a:r>
            <a:r>
              <a:rPr lang="en-US" baseline="-25000" dirty="0" smtClean="0">
                <a:solidFill>
                  <a:srgbClr val="0070C0"/>
                </a:solidFill>
              </a:rPr>
              <a:t>                </a:t>
            </a:r>
            <a:r>
              <a:rPr lang="en-US" dirty="0" smtClean="0"/>
              <a:t>---------------</a:t>
            </a:r>
            <a:r>
              <a:rPr lang="en-US" dirty="0" smtClean="0">
                <a:sym typeface="Wingdings" panose="05000000000000000000" pitchFamily="2" charset="2"/>
              </a:rPr>
              <a:t> </a:t>
            </a:r>
            <a:r>
              <a:rPr lang="en-US" dirty="0" err="1" smtClean="0">
                <a:solidFill>
                  <a:srgbClr val="0070C0"/>
                </a:solidFill>
              </a:rPr>
              <a:t>h</a:t>
            </a:r>
            <a:r>
              <a:rPr lang="en-US" baseline="-25000" dirty="0" err="1" smtClean="0">
                <a:solidFill>
                  <a:srgbClr val="0070C0"/>
                </a:solidFill>
              </a:rPr>
              <a:t>t</a:t>
            </a:r>
            <a:endParaRPr lang="en-US" baseline="-25000" dirty="0" smtClean="0">
              <a:solidFill>
                <a:srgbClr val="0070C0"/>
              </a:solidFill>
            </a:endParaRPr>
          </a:p>
          <a:p>
            <a:pPr marL="0" indent="0">
              <a:buNone/>
            </a:pPr>
            <a:r>
              <a:rPr lang="en-US" dirty="0" smtClean="0"/>
              <a:t>                                              </a:t>
            </a:r>
            <a:r>
              <a:rPr lang="en-US" dirty="0"/>
              <a:t>This involves 4 steps</a:t>
            </a:r>
          </a:p>
          <a:p>
            <a:pPr marL="0" indent="0">
              <a:buNone/>
            </a:pPr>
            <a:endParaRPr lang="en-US" dirty="0" err="1"/>
          </a:p>
          <a:p>
            <a:pPr marL="0" indent="0">
              <a:buNone/>
            </a:pPr>
            <a:r>
              <a:rPr lang="en-US" dirty="0" smtClean="0">
                <a:solidFill>
                  <a:srgbClr val="FF0000"/>
                </a:solidFill>
              </a:rPr>
              <a:t>What are h</a:t>
            </a:r>
            <a:r>
              <a:rPr lang="en-US" baseline="-25000" dirty="0" smtClean="0">
                <a:solidFill>
                  <a:srgbClr val="FF0000"/>
                </a:solidFill>
              </a:rPr>
              <a:t>t-1</a:t>
            </a:r>
            <a:r>
              <a:rPr lang="en-US" dirty="0" smtClean="0">
                <a:solidFill>
                  <a:srgbClr val="FF0000"/>
                </a:solidFill>
              </a:rPr>
              <a:t>,X</a:t>
            </a:r>
            <a:r>
              <a:rPr lang="en-US" baseline="-25000" dirty="0" smtClean="0">
                <a:solidFill>
                  <a:srgbClr val="FF0000"/>
                </a:solidFill>
              </a:rPr>
              <a:t>t,</a:t>
            </a:r>
            <a:r>
              <a:rPr lang="en-US" dirty="0" smtClean="0">
                <a:solidFill>
                  <a:srgbClr val="FF0000"/>
                </a:solidFill>
              </a:rPr>
              <a:t>h</a:t>
            </a:r>
            <a:r>
              <a:rPr lang="en-US" baseline="-25000" dirty="0" smtClean="0">
                <a:solidFill>
                  <a:srgbClr val="FF0000"/>
                </a:solidFill>
              </a:rPr>
              <a:t>t</a:t>
            </a:r>
            <a:r>
              <a:rPr lang="en-US" dirty="0" smtClean="0">
                <a:solidFill>
                  <a:srgbClr val="FF0000"/>
                </a:solidFill>
              </a:rPr>
              <a:t>,</a:t>
            </a:r>
            <a:r>
              <a:rPr lang="en-US" dirty="0">
                <a:solidFill>
                  <a:srgbClr val="FF0000"/>
                </a:solidFill>
              </a:rPr>
              <a:t> </a:t>
            </a:r>
            <a:r>
              <a:rPr lang="en-US" dirty="0" err="1">
                <a:solidFill>
                  <a:srgbClr val="FF0000"/>
                </a:solidFill>
              </a:rPr>
              <a:t>r</a:t>
            </a:r>
            <a:r>
              <a:rPr lang="en-US" baseline="-25000" dirty="0" err="1">
                <a:solidFill>
                  <a:srgbClr val="FF0000"/>
                </a:solidFill>
              </a:rPr>
              <a:t>t</a:t>
            </a:r>
            <a:r>
              <a:rPr lang="en-US" baseline="-25000" dirty="0">
                <a:solidFill>
                  <a:srgbClr val="FF0000"/>
                </a:solidFill>
              </a:rPr>
              <a:t> </a:t>
            </a:r>
            <a:r>
              <a:rPr lang="en-US" dirty="0">
                <a:solidFill>
                  <a:srgbClr val="FF0000"/>
                </a:solidFill>
              </a:rPr>
              <a:t>,</a:t>
            </a:r>
            <a:r>
              <a:rPr lang="en-US" dirty="0" err="1" smtClean="0">
                <a:solidFill>
                  <a:srgbClr val="FF0000"/>
                </a:solidFill>
              </a:rPr>
              <a:t>z</a:t>
            </a:r>
            <a:r>
              <a:rPr lang="en-US" baseline="-25000" dirty="0" err="1" smtClean="0">
                <a:solidFill>
                  <a:srgbClr val="FF0000"/>
                </a:solidFill>
              </a:rPr>
              <a:t>t</a:t>
            </a:r>
            <a:r>
              <a:rPr lang="en-US" baseline="-25000" dirty="0" smtClean="0">
                <a:solidFill>
                  <a:srgbClr val="FF0000"/>
                </a:solidFill>
              </a:rPr>
              <a:t>,</a:t>
            </a:r>
            <a:r>
              <a:rPr lang="en-US" dirty="0">
                <a:solidFill>
                  <a:srgbClr val="FF0000"/>
                </a:solidFill>
              </a:rPr>
              <a:t> </a:t>
            </a:r>
            <a:r>
              <a:rPr lang="en-US" dirty="0" err="1" smtClean="0">
                <a:solidFill>
                  <a:srgbClr val="FF0000"/>
                </a:solidFill>
              </a:rPr>
              <a:t>h</a:t>
            </a:r>
            <a:r>
              <a:rPr lang="en-US" baseline="-25000" dirty="0" err="1" smtClean="0">
                <a:solidFill>
                  <a:srgbClr val="FF0000"/>
                </a:solidFill>
              </a:rPr>
              <a:t>t</a:t>
            </a:r>
            <a:r>
              <a:rPr lang="en-US" baseline="-25000" dirty="0" smtClean="0">
                <a:solidFill>
                  <a:srgbClr val="FF0000"/>
                </a:solidFill>
              </a:rPr>
              <a:t>~</a:t>
            </a:r>
            <a:r>
              <a:rPr lang="en-US" dirty="0" smtClean="0">
                <a:solidFill>
                  <a:srgbClr val="FF0000"/>
                </a:solidFill>
              </a:rPr>
              <a:t>? </a:t>
            </a:r>
          </a:p>
          <a:p>
            <a:pPr marL="0" indent="0">
              <a:buNone/>
            </a:pPr>
            <a:r>
              <a:rPr lang="en-US" dirty="0" smtClean="0"/>
              <a:t>All are vectors. All have same dimension except </a:t>
            </a:r>
            <a:r>
              <a:rPr lang="en-US" dirty="0" err="1">
                <a:solidFill>
                  <a:srgbClr val="0070C0"/>
                </a:solidFill>
              </a:rPr>
              <a:t>X</a:t>
            </a:r>
            <a:r>
              <a:rPr lang="en-US" baseline="-25000" dirty="0" err="1">
                <a:solidFill>
                  <a:srgbClr val="0070C0"/>
                </a:solidFill>
              </a:rPr>
              <a:t>t</a:t>
            </a:r>
            <a:endParaRPr lang="en-US" dirty="0" smtClean="0"/>
          </a:p>
          <a:p>
            <a:r>
              <a:rPr lang="en-US" dirty="0" smtClean="0">
                <a:solidFill>
                  <a:srgbClr val="0070C0"/>
                </a:solidFill>
              </a:rPr>
              <a:t>h</a:t>
            </a:r>
            <a:r>
              <a:rPr lang="en-US" baseline="-25000" dirty="0" smtClean="0">
                <a:solidFill>
                  <a:srgbClr val="0070C0"/>
                </a:solidFill>
              </a:rPr>
              <a:t>t-1      </a:t>
            </a:r>
            <a:r>
              <a:rPr lang="en-US" dirty="0" smtClean="0">
                <a:solidFill>
                  <a:srgbClr val="0070C0"/>
                </a:solidFill>
              </a:rPr>
              <a:t>-       </a:t>
            </a:r>
            <a:r>
              <a:rPr lang="en-US" dirty="0" smtClean="0"/>
              <a:t>Previous Hidden state</a:t>
            </a:r>
          </a:p>
          <a:p>
            <a:r>
              <a:rPr lang="en-US" dirty="0" err="1" smtClean="0">
                <a:solidFill>
                  <a:srgbClr val="0070C0"/>
                </a:solidFill>
              </a:rPr>
              <a:t>X</a:t>
            </a:r>
            <a:r>
              <a:rPr lang="en-US" baseline="-25000" dirty="0" err="1" smtClean="0">
                <a:solidFill>
                  <a:srgbClr val="0070C0"/>
                </a:solidFill>
              </a:rPr>
              <a:t>t</a:t>
            </a:r>
            <a:r>
              <a:rPr lang="en-US" baseline="-25000" dirty="0" smtClean="0">
                <a:solidFill>
                  <a:srgbClr val="0070C0"/>
                </a:solidFill>
              </a:rPr>
              <a:t>        </a:t>
            </a:r>
            <a:r>
              <a:rPr lang="en-US" dirty="0" smtClean="0"/>
              <a:t> -       Current Input at </a:t>
            </a:r>
            <a:r>
              <a:rPr lang="en-US" dirty="0" err="1" smtClean="0"/>
              <a:t>timestep</a:t>
            </a:r>
            <a:r>
              <a:rPr lang="en-US" dirty="0" smtClean="0"/>
              <a:t> t</a:t>
            </a:r>
          </a:p>
          <a:p>
            <a:r>
              <a:rPr lang="en-US" dirty="0" err="1" smtClean="0">
                <a:solidFill>
                  <a:srgbClr val="0070C0"/>
                </a:solidFill>
              </a:rPr>
              <a:t>h</a:t>
            </a:r>
            <a:r>
              <a:rPr lang="en-US" baseline="-25000" dirty="0" err="1" smtClean="0">
                <a:solidFill>
                  <a:srgbClr val="0070C0"/>
                </a:solidFill>
              </a:rPr>
              <a:t>t</a:t>
            </a:r>
            <a:r>
              <a:rPr lang="en-US" baseline="-25000" dirty="0" smtClean="0">
                <a:solidFill>
                  <a:srgbClr val="0070C0"/>
                </a:solidFill>
              </a:rPr>
              <a:t>         </a:t>
            </a:r>
            <a:r>
              <a:rPr lang="en-US" dirty="0">
                <a:solidFill>
                  <a:srgbClr val="0070C0"/>
                </a:solidFill>
              </a:rPr>
              <a:t> </a:t>
            </a:r>
            <a:r>
              <a:rPr lang="en-US" dirty="0" smtClean="0"/>
              <a:t>-      Current Hidden state</a:t>
            </a:r>
          </a:p>
          <a:p>
            <a:r>
              <a:rPr lang="en-US" dirty="0" err="1">
                <a:solidFill>
                  <a:srgbClr val="0070C0"/>
                </a:solidFill>
              </a:rPr>
              <a:t>r</a:t>
            </a:r>
            <a:r>
              <a:rPr lang="en-US" baseline="-25000" dirty="0" err="1" smtClean="0">
                <a:solidFill>
                  <a:srgbClr val="0070C0"/>
                </a:solidFill>
              </a:rPr>
              <a:t>t</a:t>
            </a:r>
            <a:r>
              <a:rPr lang="en-US" baseline="-25000" dirty="0" smtClean="0">
                <a:solidFill>
                  <a:srgbClr val="0070C0"/>
                </a:solidFill>
              </a:rPr>
              <a:t>         </a:t>
            </a:r>
            <a:r>
              <a:rPr lang="en-US" baseline="-25000" dirty="0" smtClean="0"/>
              <a:t> </a:t>
            </a:r>
            <a:r>
              <a:rPr lang="en-US" dirty="0" smtClean="0"/>
              <a:t>-       Reset state</a:t>
            </a:r>
          </a:p>
          <a:p>
            <a:r>
              <a:rPr lang="en-US" dirty="0" err="1" smtClean="0">
                <a:solidFill>
                  <a:srgbClr val="0070C0"/>
                </a:solidFill>
              </a:rPr>
              <a:t>z</a:t>
            </a:r>
            <a:r>
              <a:rPr lang="en-US" baseline="-25000" dirty="0" err="1" smtClean="0">
                <a:solidFill>
                  <a:srgbClr val="0070C0"/>
                </a:solidFill>
              </a:rPr>
              <a:t>t</a:t>
            </a:r>
            <a:r>
              <a:rPr lang="en-US" dirty="0"/>
              <a:t> </a:t>
            </a:r>
            <a:r>
              <a:rPr lang="en-US" dirty="0" smtClean="0"/>
              <a:t>      -      update state</a:t>
            </a:r>
          </a:p>
          <a:p>
            <a:r>
              <a:rPr lang="en-US" dirty="0" err="1" smtClean="0">
                <a:solidFill>
                  <a:srgbClr val="0070C0"/>
                </a:solidFill>
              </a:rPr>
              <a:t>h</a:t>
            </a:r>
            <a:r>
              <a:rPr lang="en-US" baseline="-25000" dirty="0" err="1" smtClean="0">
                <a:solidFill>
                  <a:srgbClr val="0070C0"/>
                </a:solidFill>
              </a:rPr>
              <a:t>t</a:t>
            </a:r>
            <a:r>
              <a:rPr lang="en-US" baseline="-25000" dirty="0" smtClean="0">
                <a:solidFill>
                  <a:srgbClr val="0070C0"/>
                </a:solidFill>
              </a:rPr>
              <a:t>~       </a:t>
            </a:r>
            <a:r>
              <a:rPr lang="en-US" dirty="0" smtClean="0"/>
              <a:t>-      Candidate Current Hidden state</a:t>
            </a:r>
          </a:p>
          <a:p>
            <a:endParaRPr lang="en-US" baseline="-25000" dirty="0">
              <a:solidFill>
                <a:srgbClr val="0070C0"/>
              </a:solidFill>
            </a:endParaRPr>
          </a:p>
          <a:p>
            <a:pPr marL="0" indent="0">
              <a:buNone/>
            </a:pPr>
            <a:endParaRPr lang="en-US" dirty="0"/>
          </a:p>
          <a:p>
            <a:endParaRPr lang="en-US" dirty="0" smtClean="0">
              <a:sym typeface="Wingdings" panose="05000000000000000000" pitchFamily="2" charset="2"/>
            </a:endParaRPr>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4271599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855778" y="770731"/>
            <a:ext cx="3750961" cy="522041"/>
          </a:xfrm>
          <a:prstGeom prst="rect">
            <a:avLst/>
          </a:prstGeom>
        </p:spPr>
      </p:pic>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Each                                                        represents Neural Network layers</a:t>
            </a:r>
          </a:p>
          <a:p>
            <a:r>
              <a:rPr lang="en-US" dirty="0" smtClean="0"/>
              <a:t>Each has same no of neurons and more interestingly is equal to dimension of </a:t>
            </a:r>
            <a:r>
              <a:rPr lang="en-US" dirty="0" smtClean="0">
                <a:solidFill>
                  <a:srgbClr val="FF0000"/>
                </a:solidFill>
              </a:rPr>
              <a:t>h</a:t>
            </a:r>
            <a:r>
              <a:rPr lang="en-US" baseline="-25000" dirty="0" smtClean="0">
                <a:solidFill>
                  <a:srgbClr val="FF0000"/>
                </a:solidFill>
              </a:rPr>
              <a:t>t-1, </a:t>
            </a:r>
            <a:r>
              <a:rPr lang="en-US" dirty="0" smtClean="0"/>
              <a:t>or </a:t>
            </a:r>
            <a:r>
              <a:rPr lang="en-US" dirty="0" err="1" smtClean="0">
                <a:solidFill>
                  <a:srgbClr val="FF0000"/>
                </a:solidFill>
              </a:rPr>
              <a:t>h</a:t>
            </a:r>
            <a:r>
              <a:rPr lang="en-US" baseline="-25000" dirty="0" err="1" smtClean="0">
                <a:solidFill>
                  <a:srgbClr val="FF0000"/>
                </a:solidFill>
              </a:rPr>
              <a:t>t</a:t>
            </a:r>
            <a:r>
              <a:rPr lang="en-US" dirty="0" smtClean="0">
                <a:solidFill>
                  <a:srgbClr val="FF0000"/>
                </a:solidFill>
              </a:rPr>
              <a:t> </a:t>
            </a:r>
            <a:r>
              <a:rPr lang="en-US" dirty="0" smtClean="0"/>
              <a:t>or</a:t>
            </a:r>
            <a:r>
              <a:rPr lang="en-US" dirty="0" smtClean="0">
                <a:solidFill>
                  <a:srgbClr val="FF0000"/>
                </a:solidFill>
              </a:rPr>
              <a:t> </a:t>
            </a:r>
            <a:r>
              <a:rPr lang="en-US" dirty="0" err="1">
                <a:solidFill>
                  <a:srgbClr val="FF0000"/>
                </a:solidFill>
              </a:rPr>
              <a:t>r</a:t>
            </a:r>
            <a:r>
              <a:rPr lang="en-US" baseline="-25000" dirty="0" err="1">
                <a:solidFill>
                  <a:srgbClr val="FF0000"/>
                </a:solidFill>
              </a:rPr>
              <a:t>t</a:t>
            </a:r>
            <a:r>
              <a:rPr lang="en-US" baseline="-25000" dirty="0">
                <a:solidFill>
                  <a:srgbClr val="FF0000"/>
                </a:solidFill>
              </a:rPr>
              <a:t> </a:t>
            </a:r>
            <a:r>
              <a:rPr lang="en-US" dirty="0" smtClean="0"/>
              <a:t>or </a:t>
            </a:r>
            <a:r>
              <a:rPr lang="en-US" dirty="0" err="1" smtClean="0">
                <a:solidFill>
                  <a:srgbClr val="FF0000"/>
                </a:solidFill>
              </a:rPr>
              <a:t>z</a:t>
            </a:r>
            <a:r>
              <a:rPr lang="en-US" baseline="-25000" dirty="0" err="1" smtClean="0">
                <a:solidFill>
                  <a:srgbClr val="FF0000"/>
                </a:solidFill>
              </a:rPr>
              <a:t>t</a:t>
            </a:r>
            <a:r>
              <a:rPr lang="en-US" dirty="0"/>
              <a:t> </a:t>
            </a:r>
            <a:r>
              <a:rPr lang="en-US" dirty="0" smtClean="0"/>
              <a:t>or</a:t>
            </a:r>
            <a:r>
              <a:rPr lang="en-US" dirty="0" smtClean="0">
                <a:solidFill>
                  <a:srgbClr val="FF0000"/>
                </a:solidFill>
              </a:rPr>
              <a:t> </a:t>
            </a:r>
            <a:r>
              <a:rPr lang="en-US" dirty="0" err="1">
                <a:solidFill>
                  <a:srgbClr val="FF0000"/>
                </a:solidFill>
              </a:rPr>
              <a:t>h</a:t>
            </a:r>
            <a:r>
              <a:rPr lang="en-US" baseline="-25000" dirty="0" err="1">
                <a:solidFill>
                  <a:srgbClr val="FF0000"/>
                </a:solidFill>
              </a:rPr>
              <a:t>t</a:t>
            </a:r>
            <a:r>
              <a:rPr lang="en-US" baseline="-25000" dirty="0" smtClean="0">
                <a:solidFill>
                  <a:srgbClr val="FF0000"/>
                </a:solidFill>
              </a:rPr>
              <a:t>~</a:t>
            </a: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pic>
        <p:nvPicPr>
          <p:cNvPr id="7" name="Picture 6"/>
          <p:cNvPicPr>
            <a:picLocks noChangeAspect="1"/>
          </p:cNvPicPr>
          <p:nvPr/>
        </p:nvPicPr>
        <p:blipFill>
          <a:blip r:embed="rId2"/>
          <a:stretch>
            <a:fillRect/>
          </a:stretch>
        </p:blipFill>
        <p:spPr>
          <a:xfrm>
            <a:off x="1998209" y="1812322"/>
            <a:ext cx="4080782" cy="567944"/>
          </a:xfrm>
          <a:prstGeom prst="rect">
            <a:avLst/>
          </a:prstGeom>
        </p:spPr>
      </p:pic>
    </p:spTree>
    <p:extLst>
      <p:ext uri="{BB962C8B-B14F-4D97-AF65-F5344CB8AC3E}">
        <p14:creationId xmlns:p14="http://schemas.microsoft.com/office/powerpoint/2010/main" val="14686894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ctr">
              <a:buNone/>
            </a:pPr>
            <a:r>
              <a:rPr lang="en-US" dirty="0"/>
              <a:t> I/P                ------------</a:t>
            </a:r>
            <a:r>
              <a:rPr lang="en-US" dirty="0">
                <a:sym typeface="Wingdings" panose="05000000000000000000" pitchFamily="2" charset="2"/>
              </a:rPr>
              <a:t> O/P</a:t>
            </a:r>
          </a:p>
          <a:p>
            <a:pPr marL="0" indent="0" algn="ctr">
              <a:buNone/>
            </a:pPr>
            <a:r>
              <a:rPr lang="en-US" dirty="0">
                <a:solidFill>
                  <a:srgbClr val="0070C0"/>
                </a:solidFill>
              </a:rPr>
              <a:t>h</a:t>
            </a:r>
            <a:r>
              <a:rPr lang="en-US" baseline="-25000" dirty="0">
                <a:solidFill>
                  <a:srgbClr val="0070C0"/>
                </a:solidFill>
              </a:rPr>
              <a:t>t-1</a:t>
            </a:r>
            <a:r>
              <a:rPr lang="en-US" dirty="0">
                <a:solidFill>
                  <a:srgbClr val="0070C0"/>
                </a:solidFill>
              </a:rPr>
              <a:t> and </a:t>
            </a:r>
            <a:r>
              <a:rPr lang="en-US" dirty="0" err="1">
                <a:solidFill>
                  <a:srgbClr val="0070C0"/>
                </a:solidFill>
              </a:rPr>
              <a:t>X</a:t>
            </a:r>
            <a:r>
              <a:rPr lang="en-US" baseline="-25000" dirty="0" err="1">
                <a:solidFill>
                  <a:srgbClr val="0070C0"/>
                </a:solidFill>
              </a:rPr>
              <a:t>t</a:t>
            </a:r>
            <a:r>
              <a:rPr lang="en-US" baseline="-25000" dirty="0">
                <a:solidFill>
                  <a:srgbClr val="0070C0"/>
                </a:solidFill>
              </a:rPr>
              <a:t>                </a:t>
            </a:r>
            <a:r>
              <a:rPr lang="en-US" dirty="0"/>
              <a:t>---------------</a:t>
            </a:r>
            <a:r>
              <a:rPr lang="en-US" dirty="0">
                <a:sym typeface="Wingdings" panose="05000000000000000000" pitchFamily="2" charset="2"/>
              </a:rPr>
              <a:t> </a:t>
            </a:r>
            <a:r>
              <a:rPr lang="en-US" dirty="0" err="1">
                <a:solidFill>
                  <a:srgbClr val="0070C0"/>
                </a:solidFill>
              </a:rPr>
              <a:t>h</a:t>
            </a:r>
            <a:r>
              <a:rPr lang="en-US" baseline="-25000" dirty="0" err="1">
                <a:solidFill>
                  <a:srgbClr val="0070C0"/>
                </a:solidFill>
              </a:rPr>
              <a:t>t</a:t>
            </a:r>
            <a:endParaRPr lang="en-US" baseline="-25000" dirty="0">
              <a:solidFill>
                <a:srgbClr val="0070C0"/>
              </a:solidFill>
            </a:endParaRPr>
          </a:p>
          <a:p>
            <a:pPr marL="0" indent="0">
              <a:buNone/>
            </a:pPr>
            <a:r>
              <a:rPr lang="en-US" dirty="0"/>
              <a:t>                                              This involves 4 </a:t>
            </a:r>
            <a:r>
              <a:rPr lang="en-US" dirty="0" smtClean="0"/>
              <a:t>steps</a:t>
            </a:r>
          </a:p>
          <a:p>
            <a:pPr marL="514350" indent="-514350">
              <a:buFont typeface="+mj-lt"/>
              <a:buAutoNum type="arabicPeriod"/>
            </a:pPr>
            <a:r>
              <a:rPr lang="en-US" dirty="0" smtClean="0"/>
              <a:t>Calculate </a:t>
            </a:r>
            <a:r>
              <a:rPr lang="en-US" dirty="0" err="1"/>
              <a:t>r</a:t>
            </a:r>
            <a:r>
              <a:rPr lang="en-US" baseline="-25000" dirty="0" err="1"/>
              <a:t>t</a:t>
            </a:r>
            <a:r>
              <a:rPr lang="en-US" baseline="-25000" dirty="0"/>
              <a:t> </a:t>
            </a:r>
            <a:endParaRPr lang="en-US" dirty="0"/>
          </a:p>
          <a:p>
            <a:pPr marL="514350" indent="-514350">
              <a:buFont typeface="+mj-lt"/>
              <a:buAutoNum type="arabicPeriod"/>
            </a:pPr>
            <a:r>
              <a:rPr lang="en-US" dirty="0" smtClean="0"/>
              <a:t>Calculate </a:t>
            </a:r>
            <a:r>
              <a:rPr lang="en-US" dirty="0" err="1"/>
              <a:t>h</a:t>
            </a:r>
            <a:r>
              <a:rPr lang="en-US" baseline="-25000" dirty="0" err="1"/>
              <a:t>t</a:t>
            </a:r>
            <a:r>
              <a:rPr lang="en-US" baseline="-25000" dirty="0"/>
              <a:t>~</a:t>
            </a:r>
            <a:endParaRPr lang="en-US" dirty="0"/>
          </a:p>
          <a:p>
            <a:pPr marL="514350" indent="-514350">
              <a:buFont typeface="+mj-lt"/>
              <a:buAutoNum type="arabicPeriod"/>
            </a:pPr>
            <a:r>
              <a:rPr lang="en-US" dirty="0" smtClean="0"/>
              <a:t>Calculate </a:t>
            </a:r>
            <a:r>
              <a:rPr lang="en-US" dirty="0" err="1"/>
              <a:t>z</a:t>
            </a:r>
            <a:r>
              <a:rPr lang="en-US" baseline="-25000" dirty="0" err="1"/>
              <a:t>t</a:t>
            </a:r>
            <a:endParaRPr lang="en-US" dirty="0"/>
          </a:p>
          <a:p>
            <a:pPr marL="514350" indent="-514350">
              <a:buFont typeface="+mj-lt"/>
              <a:buAutoNum type="arabicPeriod"/>
            </a:pPr>
            <a:r>
              <a:rPr lang="en-US" dirty="0" smtClean="0"/>
              <a:t>Calculate </a:t>
            </a:r>
            <a:r>
              <a:rPr lang="en-US" dirty="0" err="1"/>
              <a:t>h</a:t>
            </a:r>
            <a:r>
              <a:rPr lang="en-US" baseline="-25000" dirty="0" err="1"/>
              <a:t>t</a:t>
            </a:r>
            <a:endParaRPr lang="en-US" baseline="-25000" dirty="0"/>
          </a:p>
          <a:p>
            <a:pPr marL="514350" indent="-514350">
              <a:buFont typeface="+mj-lt"/>
              <a:buAutoNum type="arabicPeriod"/>
            </a:pP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18454465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solidFill>
                  <a:srgbClr val="0070C0"/>
                </a:solidFill>
              </a:rPr>
              <a:t>h</a:t>
            </a:r>
            <a:r>
              <a:rPr lang="en-US" baseline="-25000" dirty="0" smtClean="0">
                <a:solidFill>
                  <a:srgbClr val="0070C0"/>
                </a:solidFill>
              </a:rPr>
              <a:t>t-1 </a:t>
            </a:r>
            <a:r>
              <a:rPr lang="en-US" dirty="0" smtClean="0">
                <a:sym typeface="Wingdings" panose="05000000000000000000" pitchFamily="2" charset="2"/>
              </a:rPr>
              <a:t>-------------------------------</a:t>
            </a:r>
            <a:r>
              <a:rPr lang="en-US" dirty="0" err="1" smtClean="0">
                <a:solidFill>
                  <a:srgbClr val="0070C0"/>
                </a:solidFill>
              </a:rPr>
              <a:t>h</a:t>
            </a:r>
            <a:r>
              <a:rPr lang="en-US" baseline="-25000" dirty="0" err="1" smtClean="0">
                <a:solidFill>
                  <a:srgbClr val="0070C0"/>
                </a:solidFill>
              </a:rPr>
              <a:t>t</a:t>
            </a:r>
            <a:r>
              <a:rPr lang="en-US" dirty="0" smtClean="0">
                <a:sym typeface="Wingdings" panose="05000000000000000000" pitchFamily="2" charset="2"/>
              </a:rPr>
              <a:t>~ ------------------------------</a:t>
            </a:r>
            <a:r>
              <a:rPr lang="en-US" b="1" dirty="0" smtClean="0">
                <a:sym typeface="Wingdings" panose="05000000000000000000" pitchFamily="2" charset="2"/>
              </a:rPr>
              <a:t>-&gt; </a:t>
            </a:r>
            <a:r>
              <a:rPr lang="en-US" dirty="0" err="1" smtClean="0">
                <a:solidFill>
                  <a:srgbClr val="0070C0"/>
                </a:solidFill>
              </a:rPr>
              <a:t>h</a:t>
            </a:r>
            <a:r>
              <a:rPr lang="en-US" baseline="-25000" dirty="0" err="1" smtClean="0">
                <a:solidFill>
                  <a:srgbClr val="0070C0"/>
                </a:solidFill>
              </a:rPr>
              <a:t>t</a:t>
            </a:r>
            <a:endParaRPr lang="en-US" baseline="-25000" dirty="0" smtClean="0">
              <a:solidFill>
                <a:srgbClr val="0070C0"/>
              </a:solidFill>
            </a:endParaRPr>
          </a:p>
          <a:p>
            <a:pPr marL="0" indent="0">
              <a:buNone/>
            </a:pPr>
            <a:r>
              <a:rPr lang="en-US" baseline="-25000" dirty="0" smtClean="0">
                <a:solidFill>
                  <a:srgbClr val="0070C0"/>
                </a:solidFill>
              </a:rPr>
              <a:t> </a:t>
            </a:r>
            <a:r>
              <a:rPr lang="en-US" dirty="0" smtClean="0">
                <a:solidFill>
                  <a:srgbClr val="0070C0"/>
                </a:solidFill>
              </a:rPr>
              <a:t>         </a:t>
            </a:r>
            <a:r>
              <a:rPr lang="en-US" dirty="0" smtClean="0"/>
              <a:t>using Reset gate</a:t>
            </a:r>
            <a:r>
              <a:rPr lang="en-US" baseline="-25000" dirty="0" smtClean="0"/>
              <a:t>  </a:t>
            </a:r>
            <a:r>
              <a:rPr lang="en-US" dirty="0"/>
              <a:t>(</a:t>
            </a:r>
            <a:r>
              <a:rPr lang="en-US" dirty="0" err="1" smtClean="0"/>
              <a:t>r</a:t>
            </a:r>
            <a:r>
              <a:rPr lang="en-US" baseline="-25000" dirty="0" err="1" smtClean="0"/>
              <a:t>t</a:t>
            </a:r>
            <a:r>
              <a:rPr lang="en-US" dirty="0" smtClean="0"/>
              <a:t>)</a:t>
            </a:r>
            <a:r>
              <a:rPr lang="en-US" baseline="-25000" dirty="0" smtClean="0"/>
              <a:t>                     </a:t>
            </a:r>
            <a:r>
              <a:rPr lang="en-US" dirty="0" smtClean="0"/>
              <a:t>using update gate(</a:t>
            </a:r>
            <a:r>
              <a:rPr lang="en-US" dirty="0" err="1" smtClean="0"/>
              <a:t>z</a:t>
            </a:r>
            <a:r>
              <a:rPr lang="en-US" baseline="-25000" dirty="0" err="1" smtClean="0"/>
              <a:t>t</a:t>
            </a:r>
            <a:r>
              <a:rPr lang="en-US" dirty="0" smtClean="0"/>
              <a:t>)</a:t>
            </a:r>
            <a:endParaRPr lang="en-US" baseline="-25000" dirty="0"/>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704893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5.Image Segmentation</a:t>
            </a:r>
            <a:endParaRPr lang="en-US" dirty="0"/>
          </a:p>
        </p:txBody>
      </p:sp>
      <p:pic>
        <p:nvPicPr>
          <p:cNvPr id="5" name="Content Placeholder 4"/>
          <p:cNvPicPr>
            <a:picLocks noGrp="1" noChangeAspect="1"/>
          </p:cNvPicPr>
          <p:nvPr>
            <p:ph idx="1"/>
          </p:nvPr>
        </p:nvPicPr>
        <p:blipFill>
          <a:blip r:embed="rId2"/>
          <a:stretch>
            <a:fillRect/>
          </a:stretch>
        </p:blipFill>
        <p:spPr>
          <a:xfrm>
            <a:off x="2763734" y="2002221"/>
            <a:ext cx="6805935" cy="2343641"/>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10261146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4174238" y="169181"/>
            <a:ext cx="3979162" cy="5991225"/>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42369295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lgn="just"/>
            <a:r>
              <a:rPr lang="en-US" sz="2400" dirty="0"/>
              <a:t>GRU stands for </a:t>
            </a:r>
            <a:r>
              <a:rPr lang="en-US" sz="2400" dirty="0">
                <a:solidFill>
                  <a:srgbClr val="FF0000"/>
                </a:solidFill>
              </a:rPr>
              <a:t>G</a:t>
            </a:r>
            <a:r>
              <a:rPr lang="en-US" sz="2400" dirty="0"/>
              <a:t>ated </a:t>
            </a:r>
            <a:r>
              <a:rPr lang="en-US" sz="2400" dirty="0">
                <a:solidFill>
                  <a:srgbClr val="FF0000"/>
                </a:solidFill>
              </a:rPr>
              <a:t>R</a:t>
            </a:r>
            <a:r>
              <a:rPr lang="en-US" sz="2400" dirty="0"/>
              <a:t>ecurrent </a:t>
            </a:r>
            <a:r>
              <a:rPr lang="en-US" sz="2400" dirty="0">
                <a:solidFill>
                  <a:srgbClr val="FF0000"/>
                </a:solidFill>
              </a:rPr>
              <a:t>U</a:t>
            </a:r>
            <a:r>
              <a:rPr lang="en-US" sz="2400" dirty="0"/>
              <a:t>nit, which is a type of </a:t>
            </a:r>
            <a:r>
              <a:rPr lang="en-US" sz="2400" dirty="0" smtClean="0"/>
              <a:t>RNN </a:t>
            </a:r>
            <a:r>
              <a:rPr lang="en-US" sz="2400" dirty="0"/>
              <a:t>architecture that is similar to </a:t>
            </a:r>
            <a:r>
              <a:rPr lang="en-US" sz="2400" dirty="0" smtClean="0"/>
              <a:t>LSTM.</a:t>
            </a:r>
          </a:p>
          <a:p>
            <a:pPr algn="just"/>
            <a:r>
              <a:rPr lang="en-US" sz="2400" dirty="0"/>
              <a:t>Like LSTM, GRU is designed to model sequential data by allowing information to be selectively remembered or forgotten over time. However, GRU has a simpler architecture than LSTM, with fewer parameters, which can make it easier to train and more computationally efficient. </a:t>
            </a:r>
            <a:endParaRPr lang="en-US" sz="2400" dirty="0" smtClean="0"/>
          </a:p>
          <a:p>
            <a:pPr algn="just"/>
            <a:r>
              <a:rPr lang="en-US" sz="2400" dirty="0" smtClean="0"/>
              <a:t>The </a:t>
            </a:r>
            <a:r>
              <a:rPr lang="en-US" sz="2400" dirty="0"/>
              <a:t>main difference between GRU and LSTM is the way they handle the memory cell state. In LSTM, the memory cell state is maintained separately from the hidden state and is updated using three gates: the input gate, output gate, and forget gate. In GRU, the memory cell state is replaced with a “candidate activation vector,” which is updated using two gates: </a:t>
            </a:r>
            <a:r>
              <a:rPr lang="en-US" sz="2400" dirty="0">
                <a:solidFill>
                  <a:srgbClr val="FF0000"/>
                </a:solidFill>
              </a:rPr>
              <a:t>the reset gate </a:t>
            </a:r>
            <a:r>
              <a:rPr lang="en-US" sz="2400" dirty="0"/>
              <a:t>and</a:t>
            </a:r>
            <a:r>
              <a:rPr lang="en-US" sz="2400" dirty="0">
                <a:solidFill>
                  <a:srgbClr val="FF0000"/>
                </a:solidFill>
              </a:rPr>
              <a:t> update </a:t>
            </a:r>
            <a:r>
              <a:rPr lang="en-US" sz="2400" dirty="0" smtClean="0">
                <a:solidFill>
                  <a:srgbClr val="FF0000"/>
                </a:solidFill>
              </a:rPr>
              <a:t>gate</a:t>
            </a:r>
          </a:p>
          <a:p>
            <a:pPr algn="just"/>
            <a:r>
              <a:rPr lang="en-US" sz="2400" dirty="0">
                <a:solidFill>
                  <a:srgbClr val="FF0000"/>
                </a:solidFill>
              </a:rPr>
              <a:t>The reset gate </a:t>
            </a:r>
            <a:r>
              <a:rPr lang="en-US" sz="2400" dirty="0"/>
              <a:t>determines how much of the previous hidden state to </a:t>
            </a:r>
            <a:r>
              <a:rPr lang="en-US" sz="2400" dirty="0" smtClean="0">
                <a:solidFill>
                  <a:srgbClr val="0070C0"/>
                </a:solidFill>
              </a:rPr>
              <a:t>forget</a:t>
            </a:r>
            <a:r>
              <a:rPr lang="en-US" sz="2400" dirty="0" smtClean="0"/>
              <a:t>.</a:t>
            </a:r>
          </a:p>
          <a:p>
            <a:pPr algn="just"/>
            <a:r>
              <a:rPr lang="en-US" sz="2400" dirty="0">
                <a:solidFill>
                  <a:srgbClr val="FF0000"/>
                </a:solidFill>
              </a:rPr>
              <a:t>T</a:t>
            </a:r>
            <a:r>
              <a:rPr lang="en-US" sz="2400" dirty="0" smtClean="0">
                <a:solidFill>
                  <a:srgbClr val="FF0000"/>
                </a:solidFill>
              </a:rPr>
              <a:t>he </a:t>
            </a:r>
            <a:r>
              <a:rPr lang="en-US" sz="2400" dirty="0">
                <a:solidFill>
                  <a:srgbClr val="FF0000"/>
                </a:solidFill>
              </a:rPr>
              <a:t>update gate </a:t>
            </a:r>
            <a:r>
              <a:rPr lang="en-US" sz="2400" dirty="0"/>
              <a:t>determines how much of the candidate activation vector to </a:t>
            </a:r>
            <a:r>
              <a:rPr lang="en-US" sz="2400" dirty="0">
                <a:solidFill>
                  <a:srgbClr val="0070C0"/>
                </a:solidFill>
              </a:rPr>
              <a:t>incorporate</a:t>
            </a:r>
            <a:r>
              <a:rPr lang="en-US" sz="2400" dirty="0"/>
              <a:t> into the new hidden state.</a:t>
            </a:r>
            <a:endParaRPr lang="en-US" sz="2400" dirty="0">
              <a:solidFill>
                <a:srgbClr val="FF0000"/>
              </a:solidFill>
            </a:endParaRPr>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6222654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sz="2400" dirty="0"/>
              <a:t>Overall, </a:t>
            </a:r>
            <a:r>
              <a:rPr lang="en-US" sz="2400" dirty="0">
                <a:solidFill>
                  <a:srgbClr val="0070C0"/>
                </a:solidFill>
              </a:rPr>
              <a:t>GRU is a popular alternative to LSTM </a:t>
            </a:r>
            <a:r>
              <a:rPr lang="en-US" sz="2400" dirty="0"/>
              <a:t>for modeling sequential data, especially in cases </a:t>
            </a:r>
            <a:r>
              <a:rPr lang="en-US" sz="2400" dirty="0">
                <a:solidFill>
                  <a:srgbClr val="0070C0"/>
                </a:solidFill>
              </a:rPr>
              <a:t>where computational resources are limited </a:t>
            </a:r>
            <a:r>
              <a:rPr lang="en-US" sz="2400" dirty="0"/>
              <a:t>or </a:t>
            </a:r>
            <a:r>
              <a:rPr lang="en-US" sz="2400" dirty="0">
                <a:solidFill>
                  <a:srgbClr val="0070C0"/>
                </a:solidFill>
              </a:rPr>
              <a:t>where a simpler architecture is desired.</a:t>
            </a:r>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5082357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GRU works?</a:t>
            </a:r>
            <a:endParaRPr lang="en-US" dirty="0"/>
          </a:p>
        </p:txBody>
      </p:sp>
      <p:sp>
        <p:nvSpPr>
          <p:cNvPr id="3" name="Content Placeholder 2"/>
          <p:cNvSpPr>
            <a:spLocks noGrp="1"/>
          </p:cNvSpPr>
          <p:nvPr>
            <p:ph idx="1"/>
          </p:nvPr>
        </p:nvSpPr>
        <p:spPr/>
        <p:txBody>
          <a:bodyPr/>
          <a:lstStyle/>
          <a:p>
            <a:pPr algn="just"/>
            <a:r>
              <a:rPr lang="en-US" sz="2400" dirty="0"/>
              <a:t>Like other recurrent neural network architectures, GRU processes sequential data one element at a time, updating its hidden state based on the current input and the previous hidden state. At each time step, the GRU computes a “candidate activation vector” that combines information from the input and the previous hidden state. This candidate vector is then used to update the hidden state for the next time step.</a:t>
            </a:r>
          </a:p>
          <a:p>
            <a:pPr algn="just"/>
            <a:r>
              <a:rPr lang="en-US" sz="2400" dirty="0"/>
              <a:t>The candidate activation vector is computed using two gates: the reset gate and the update gate.</a:t>
            </a:r>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0163743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79464"/>
          </a:xfrm>
        </p:spPr>
        <p:txBody>
          <a:bodyPr/>
          <a:lstStyle/>
          <a:p>
            <a:pPr algn="ctr"/>
            <a:r>
              <a:rPr lang="en-US" dirty="0" smtClean="0">
                <a:solidFill>
                  <a:srgbClr val="FF0000"/>
                </a:solidFill>
              </a:rPr>
              <a:t>Math </a:t>
            </a:r>
            <a:r>
              <a:rPr lang="en-US" dirty="0">
                <a:solidFill>
                  <a:srgbClr val="FF0000"/>
                </a:solidFill>
              </a:rPr>
              <a:t>behind the GRU architecture:</a:t>
            </a:r>
          </a:p>
        </p:txBody>
      </p:sp>
      <p:sp>
        <p:nvSpPr>
          <p:cNvPr id="3" name="Content Placeholder 2"/>
          <p:cNvSpPr>
            <a:spLocks noGrp="1"/>
          </p:cNvSpPr>
          <p:nvPr>
            <p:ph idx="1"/>
          </p:nvPr>
        </p:nvSpPr>
        <p:spPr>
          <a:xfrm>
            <a:off x="838200" y="1144590"/>
            <a:ext cx="10515600" cy="5032373"/>
          </a:xfrm>
        </p:spPr>
        <p:txBody>
          <a:bodyPr>
            <a:normAutofit/>
          </a:bodyPr>
          <a:lstStyle/>
          <a:p>
            <a:pPr marL="457200" indent="-457200">
              <a:buFont typeface="+mj-lt"/>
              <a:buAutoNum type="arabicPeriod"/>
            </a:pPr>
            <a:r>
              <a:rPr lang="en-US" sz="2000" dirty="0"/>
              <a:t> The reset gate r and update gate z are computed using the current input x and the previous hidden state h</a:t>
            </a:r>
            <a:r>
              <a:rPr lang="en-US" sz="2000" baseline="-25000" dirty="0"/>
              <a:t>t-1</a:t>
            </a:r>
            <a:endParaRPr lang="en-US" sz="2000" dirty="0"/>
          </a:p>
          <a:p>
            <a:pPr marL="0" indent="0">
              <a:buNone/>
            </a:pPr>
            <a:r>
              <a:rPr lang="en-US" sz="2000" dirty="0" err="1">
                <a:solidFill>
                  <a:srgbClr val="0070C0"/>
                </a:solidFill>
              </a:rPr>
              <a:t>r</a:t>
            </a:r>
            <a:r>
              <a:rPr lang="en-US" sz="2000" baseline="-25000" dirty="0" err="1">
                <a:solidFill>
                  <a:srgbClr val="0070C0"/>
                </a:solidFill>
              </a:rPr>
              <a:t>t</a:t>
            </a:r>
            <a:r>
              <a:rPr lang="en-US" sz="2000" dirty="0">
                <a:solidFill>
                  <a:srgbClr val="0070C0"/>
                </a:solidFill>
              </a:rPr>
              <a:t> = sigmoid(</a:t>
            </a:r>
            <a:r>
              <a:rPr lang="en-US" sz="2000" dirty="0" err="1">
                <a:solidFill>
                  <a:srgbClr val="0070C0"/>
                </a:solidFill>
              </a:rPr>
              <a:t>W</a:t>
            </a:r>
            <a:r>
              <a:rPr lang="en-US" sz="2000" baseline="-25000" dirty="0" err="1">
                <a:solidFill>
                  <a:srgbClr val="0070C0"/>
                </a:solidFill>
              </a:rPr>
              <a:t>r</a:t>
            </a:r>
            <a:r>
              <a:rPr lang="en-US" sz="2000" dirty="0">
                <a:solidFill>
                  <a:srgbClr val="0070C0"/>
                </a:solidFill>
              </a:rPr>
              <a:t> * [h</a:t>
            </a:r>
            <a:r>
              <a:rPr lang="en-US" sz="2000" baseline="-25000" dirty="0">
                <a:solidFill>
                  <a:srgbClr val="0070C0"/>
                </a:solidFill>
              </a:rPr>
              <a:t>t-1</a:t>
            </a:r>
            <a:r>
              <a:rPr lang="en-US" sz="2000" dirty="0">
                <a:solidFill>
                  <a:srgbClr val="0070C0"/>
                </a:solidFill>
              </a:rPr>
              <a:t>, </a:t>
            </a:r>
            <a:r>
              <a:rPr lang="en-US" sz="2000" dirty="0" err="1">
                <a:solidFill>
                  <a:srgbClr val="0070C0"/>
                </a:solidFill>
              </a:rPr>
              <a:t>x</a:t>
            </a:r>
            <a:r>
              <a:rPr lang="en-US" sz="2000" baseline="-25000" dirty="0" err="1">
                <a:solidFill>
                  <a:srgbClr val="0070C0"/>
                </a:solidFill>
              </a:rPr>
              <a:t>t</a:t>
            </a:r>
            <a:r>
              <a:rPr lang="en-US" sz="2000" dirty="0">
                <a:solidFill>
                  <a:srgbClr val="0070C0"/>
                </a:solidFill>
              </a:rPr>
              <a:t>])</a:t>
            </a:r>
          </a:p>
          <a:p>
            <a:pPr marL="0" indent="0">
              <a:buNone/>
            </a:pPr>
            <a:r>
              <a:rPr lang="en-US" sz="2000" dirty="0" err="1">
                <a:solidFill>
                  <a:srgbClr val="0070C0"/>
                </a:solidFill>
              </a:rPr>
              <a:t>z</a:t>
            </a:r>
            <a:r>
              <a:rPr lang="en-US" sz="2000" baseline="-25000" dirty="0" err="1">
                <a:solidFill>
                  <a:srgbClr val="0070C0"/>
                </a:solidFill>
              </a:rPr>
              <a:t>t</a:t>
            </a:r>
            <a:r>
              <a:rPr lang="en-US" sz="2000" dirty="0">
                <a:solidFill>
                  <a:srgbClr val="0070C0"/>
                </a:solidFill>
              </a:rPr>
              <a:t> = sigmoid(</a:t>
            </a:r>
            <a:r>
              <a:rPr lang="en-US" sz="2000" dirty="0" err="1">
                <a:solidFill>
                  <a:srgbClr val="0070C0"/>
                </a:solidFill>
              </a:rPr>
              <a:t>W</a:t>
            </a:r>
            <a:r>
              <a:rPr lang="en-US" sz="2000" baseline="-25000" dirty="0" err="1">
                <a:solidFill>
                  <a:srgbClr val="0070C0"/>
                </a:solidFill>
              </a:rPr>
              <a:t>z</a:t>
            </a:r>
            <a:r>
              <a:rPr lang="en-US" sz="2000" dirty="0">
                <a:solidFill>
                  <a:srgbClr val="0070C0"/>
                </a:solidFill>
              </a:rPr>
              <a:t> * [h</a:t>
            </a:r>
            <a:r>
              <a:rPr lang="en-US" sz="2000" baseline="-25000" dirty="0">
                <a:solidFill>
                  <a:srgbClr val="0070C0"/>
                </a:solidFill>
              </a:rPr>
              <a:t>t-1</a:t>
            </a:r>
            <a:r>
              <a:rPr lang="en-US" sz="2000" dirty="0">
                <a:solidFill>
                  <a:srgbClr val="0070C0"/>
                </a:solidFill>
              </a:rPr>
              <a:t>, </a:t>
            </a:r>
            <a:r>
              <a:rPr lang="en-US" sz="2000" dirty="0" err="1">
                <a:solidFill>
                  <a:srgbClr val="0070C0"/>
                </a:solidFill>
              </a:rPr>
              <a:t>x</a:t>
            </a:r>
            <a:r>
              <a:rPr lang="en-US" sz="2000" baseline="-25000" dirty="0" err="1">
                <a:solidFill>
                  <a:srgbClr val="0070C0"/>
                </a:solidFill>
              </a:rPr>
              <a:t>t</a:t>
            </a:r>
            <a:r>
              <a:rPr lang="en-US" sz="2000" dirty="0" smtClean="0">
                <a:solidFill>
                  <a:srgbClr val="0070C0"/>
                </a:solidFill>
              </a:rPr>
              <a:t>])</a:t>
            </a:r>
            <a:endParaRPr lang="en-US" sz="2000" dirty="0">
              <a:solidFill>
                <a:srgbClr val="0070C0"/>
              </a:solidFill>
            </a:endParaRPr>
          </a:p>
          <a:p>
            <a:pPr marL="0" indent="0">
              <a:buNone/>
            </a:pPr>
            <a:r>
              <a:rPr lang="en-US" sz="2000" dirty="0"/>
              <a:t>where </a:t>
            </a:r>
            <a:r>
              <a:rPr lang="en-US" sz="2000" dirty="0" err="1"/>
              <a:t>W</a:t>
            </a:r>
            <a:r>
              <a:rPr lang="en-US" sz="2000" baseline="-25000" dirty="0" err="1"/>
              <a:t>r</a:t>
            </a:r>
            <a:r>
              <a:rPr lang="en-US" sz="2000" dirty="0" smtClean="0"/>
              <a:t> </a:t>
            </a:r>
            <a:r>
              <a:rPr lang="en-US" sz="2000" dirty="0"/>
              <a:t>and </a:t>
            </a:r>
            <a:r>
              <a:rPr lang="en-US" sz="2000" dirty="0" err="1"/>
              <a:t>W</a:t>
            </a:r>
            <a:r>
              <a:rPr lang="en-US" sz="2000" baseline="-25000" dirty="0" err="1"/>
              <a:t>z</a:t>
            </a:r>
            <a:r>
              <a:rPr lang="en-US" sz="2000" dirty="0" smtClean="0"/>
              <a:t> </a:t>
            </a:r>
            <a:r>
              <a:rPr lang="en-US" sz="2000" dirty="0"/>
              <a:t>are weight matrices that are learned during training</a:t>
            </a:r>
            <a:r>
              <a:rPr lang="en-US" sz="2000" dirty="0" smtClean="0"/>
              <a:t>.</a:t>
            </a:r>
          </a:p>
          <a:p>
            <a:pPr marL="0" indent="0">
              <a:buNone/>
            </a:pPr>
            <a:r>
              <a:rPr lang="en-US" sz="2000" dirty="0" smtClean="0"/>
              <a:t>2.     The </a:t>
            </a:r>
            <a:r>
              <a:rPr lang="en-US" sz="2000" dirty="0"/>
              <a:t>candidate activation vector </a:t>
            </a:r>
            <a:r>
              <a:rPr lang="en-US" sz="2000" dirty="0" err="1"/>
              <a:t>h</a:t>
            </a:r>
            <a:r>
              <a:rPr lang="en-US" sz="2000" baseline="-25000" dirty="0" err="1"/>
              <a:t>t</a:t>
            </a:r>
            <a:r>
              <a:rPr lang="en-US" sz="2000" dirty="0"/>
              <a:t>~ </a:t>
            </a:r>
            <a:r>
              <a:rPr lang="en-US" sz="2000" dirty="0" smtClean="0"/>
              <a:t>is </a:t>
            </a:r>
            <a:r>
              <a:rPr lang="en-US" sz="2000" dirty="0"/>
              <a:t>computed using the current input x and a modified version of the previous hidden state that is "reset" by the reset gate</a:t>
            </a:r>
            <a:r>
              <a:rPr lang="en-US" sz="2000" dirty="0" smtClean="0"/>
              <a:t>:</a:t>
            </a:r>
            <a:endParaRPr lang="en-US" sz="2000" dirty="0"/>
          </a:p>
          <a:p>
            <a:pPr marL="0" lvl="0" indent="0">
              <a:buNone/>
            </a:pPr>
            <a:r>
              <a:rPr lang="en-US" sz="2000" dirty="0" err="1">
                <a:solidFill>
                  <a:srgbClr val="0070C0"/>
                </a:solidFill>
              </a:rPr>
              <a:t>h</a:t>
            </a:r>
            <a:r>
              <a:rPr lang="en-US" sz="2000" baseline="-25000" dirty="0" err="1">
                <a:solidFill>
                  <a:srgbClr val="0070C0"/>
                </a:solidFill>
              </a:rPr>
              <a:t>t</a:t>
            </a:r>
            <a:r>
              <a:rPr lang="en-US" sz="2000" dirty="0">
                <a:solidFill>
                  <a:srgbClr val="0070C0"/>
                </a:solidFill>
              </a:rPr>
              <a:t>~ = </a:t>
            </a:r>
            <a:r>
              <a:rPr lang="en-US" sz="2000" dirty="0" err="1">
                <a:solidFill>
                  <a:srgbClr val="0070C0"/>
                </a:solidFill>
              </a:rPr>
              <a:t>tanh</a:t>
            </a:r>
            <a:r>
              <a:rPr lang="en-US" sz="2000" dirty="0">
                <a:solidFill>
                  <a:srgbClr val="0070C0"/>
                </a:solidFill>
              </a:rPr>
              <a:t>(</a:t>
            </a:r>
            <a:r>
              <a:rPr lang="en-US" sz="2000" dirty="0" err="1">
                <a:solidFill>
                  <a:srgbClr val="0070C0"/>
                </a:solidFill>
              </a:rPr>
              <a:t>W</a:t>
            </a:r>
            <a:r>
              <a:rPr lang="en-US" sz="2000" baseline="-25000" dirty="0" err="1">
                <a:solidFill>
                  <a:srgbClr val="0070C0"/>
                </a:solidFill>
              </a:rPr>
              <a:t>h</a:t>
            </a:r>
            <a:r>
              <a:rPr lang="en-US" sz="2000" dirty="0">
                <a:solidFill>
                  <a:srgbClr val="0070C0"/>
                </a:solidFill>
              </a:rPr>
              <a:t> * [</a:t>
            </a:r>
            <a:r>
              <a:rPr lang="en-US" sz="2000" dirty="0" err="1">
                <a:solidFill>
                  <a:srgbClr val="0070C0"/>
                </a:solidFill>
              </a:rPr>
              <a:t>r</a:t>
            </a:r>
            <a:r>
              <a:rPr lang="en-US" sz="2000" baseline="-25000" dirty="0" err="1">
                <a:solidFill>
                  <a:srgbClr val="0070C0"/>
                </a:solidFill>
              </a:rPr>
              <a:t>t</a:t>
            </a:r>
            <a:r>
              <a:rPr lang="en-US" sz="2000" baseline="-25000" dirty="0">
                <a:solidFill>
                  <a:srgbClr val="0070C0"/>
                </a:solidFill>
              </a:rPr>
              <a:t> </a:t>
            </a:r>
            <a:r>
              <a:rPr lang="en-US" sz="2000" dirty="0">
                <a:solidFill>
                  <a:srgbClr val="0070C0"/>
                </a:solidFill>
              </a:rPr>
              <a:t>* h</a:t>
            </a:r>
            <a:r>
              <a:rPr lang="en-US" sz="2000" baseline="-25000" dirty="0">
                <a:solidFill>
                  <a:srgbClr val="0070C0"/>
                </a:solidFill>
              </a:rPr>
              <a:t>t-1</a:t>
            </a:r>
            <a:r>
              <a:rPr lang="en-US" sz="2000" dirty="0">
                <a:solidFill>
                  <a:srgbClr val="0070C0"/>
                </a:solidFill>
              </a:rPr>
              <a:t>, </a:t>
            </a:r>
            <a:r>
              <a:rPr lang="en-US" sz="2000" dirty="0" err="1">
                <a:solidFill>
                  <a:srgbClr val="0070C0"/>
                </a:solidFill>
              </a:rPr>
              <a:t>x</a:t>
            </a:r>
            <a:r>
              <a:rPr lang="en-US" sz="2000" baseline="-25000" dirty="0" err="1">
                <a:solidFill>
                  <a:srgbClr val="0070C0"/>
                </a:solidFill>
              </a:rPr>
              <a:t>t</a:t>
            </a:r>
            <a:r>
              <a:rPr lang="en-US" sz="2000" dirty="0" smtClean="0">
                <a:solidFill>
                  <a:srgbClr val="0070C0"/>
                </a:solidFill>
              </a:rPr>
              <a:t>])</a:t>
            </a:r>
            <a:endParaRPr lang="en-US" sz="2000" dirty="0">
              <a:solidFill>
                <a:srgbClr val="0070C0"/>
              </a:solidFill>
            </a:endParaRPr>
          </a:p>
          <a:p>
            <a:pPr marL="0" indent="0">
              <a:buNone/>
            </a:pPr>
            <a:r>
              <a:rPr lang="en-US" sz="2000" dirty="0"/>
              <a:t>where </a:t>
            </a:r>
            <a:r>
              <a:rPr lang="en-US" sz="2000" dirty="0" err="1"/>
              <a:t>W</a:t>
            </a:r>
            <a:r>
              <a:rPr lang="en-US" sz="2000" baseline="-25000" dirty="0" err="1"/>
              <a:t>h</a:t>
            </a:r>
            <a:r>
              <a:rPr lang="en-US" sz="2000" dirty="0" smtClean="0"/>
              <a:t> </a:t>
            </a:r>
            <a:r>
              <a:rPr lang="en-US" sz="2000" dirty="0"/>
              <a:t>is another weight matrix</a:t>
            </a:r>
            <a:r>
              <a:rPr lang="en-US" sz="2000" dirty="0" smtClean="0"/>
              <a:t>.</a:t>
            </a:r>
          </a:p>
        </p:txBody>
      </p:sp>
      <p:sp>
        <p:nvSpPr>
          <p:cNvPr id="4" name="Footer Placeholder 3"/>
          <p:cNvSpPr>
            <a:spLocks noGrp="1"/>
          </p:cNvSpPr>
          <p:nvPr>
            <p:ph type="ftr" sz="quarter" idx="11"/>
          </p:nvPr>
        </p:nvSpPr>
        <p:spPr/>
        <p:txBody>
          <a:bodyPr/>
          <a:lstStyle/>
          <a:p>
            <a:r>
              <a:rPr lang="en-US" smtClean="0"/>
              <a:t>By : PIYUSH VASHISTHA</a:t>
            </a:r>
            <a:endParaRPr lang="en-US"/>
          </a:p>
        </p:txBody>
      </p:sp>
      <p:pic>
        <p:nvPicPr>
          <p:cNvPr id="6" name="Content Placeholder 4"/>
          <p:cNvPicPr>
            <a:picLocks noChangeAspect="1"/>
          </p:cNvPicPr>
          <p:nvPr/>
        </p:nvPicPr>
        <p:blipFill>
          <a:blip r:embed="rId2"/>
          <a:stretch>
            <a:fillRect/>
          </a:stretch>
        </p:blipFill>
        <p:spPr>
          <a:xfrm>
            <a:off x="7244822" y="3696413"/>
            <a:ext cx="4754393" cy="3161587"/>
          </a:xfrm>
          <a:prstGeom prst="rect">
            <a:avLst/>
          </a:prstGeom>
        </p:spPr>
      </p:pic>
    </p:spTree>
    <p:extLst>
      <p:ext uri="{BB962C8B-B14F-4D97-AF65-F5344CB8AC3E}">
        <p14:creationId xmlns:p14="http://schemas.microsoft.com/office/powerpoint/2010/main" val="358142899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just">
              <a:buNone/>
            </a:pPr>
            <a:r>
              <a:rPr lang="en-US" dirty="0"/>
              <a:t>3. The new hidden state </a:t>
            </a:r>
            <a:r>
              <a:rPr lang="en-US" dirty="0" err="1">
                <a:solidFill>
                  <a:srgbClr val="0070C0"/>
                </a:solidFill>
              </a:rPr>
              <a:t>h</a:t>
            </a:r>
            <a:r>
              <a:rPr lang="en-US" baseline="-25000" dirty="0" err="1">
                <a:solidFill>
                  <a:srgbClr val="0070C0"/>
                </a:solidFill>
              </a:rPr>
              <a:t>t</a:t>
            </a:r>
            <a:r>
              <a:rPr lang="en-US" dirty="0" smtClean="0"/>
              <a:t> </a:t>
            </a:r>
            <a:r>
              <a:rPr lang="en-US" dirty="0"/>
              <a:t>is computed by combining the candidate activation vector with the previous hidden state, weighted by the update gate:</a:t>
            </a:r>
          </a:p>
          <a:p>
            <a:pPr marL="0" indent="0">
              <a:buNone/>
            </a:pPr>
            <a:endParaRPr lang="en-US" dirty="0"/>
          </a:p>
          <a:p>
            <a:pPr marL="0" indent="0">
              <a:buNone/>
            </a:pPr>
            <a:r>
              <a:rPr lang="en-US" dirty="0" err="1">
                <a:solidFill>
                  <a:srgbClr val="0070C0"/>
                </a:solidFill>
              </a:rPr>
              <a:t>h</a:t>
            </a:r>
            <a:r>
              <a:rPr lang="en-US" baseline="-25000" dirty="0" err="1">
                <a:solidFill>
                  <a:srgbClr val="0070C0"/>
                </a:solidFill>
              </a:rPr>
              <a:t>t</a:t>
            </a:r>
            <a:r>
              <a:rPr lang="en-US" dirty="0">
                <a:solidFill>
                  <a:srgbClr val="0070C0"/>
                </a:solidFill>
              </a:rPr>
              <a:t> = (1 - </a:t>
            </a:r>
            <a:r>
              <a:rPr lang="en-US" dirty="0" err="1">
                <a:solidFill>
                  <a:srgbClr val="0070C0"/>
                </a:solidFill>
              </a:rPr>
              <a:t>z</a:t>
            </a:r>
            <a:r>
              <a:rPr lang="en-US" baseline="-25000" dirty="0" err="1">
                <a:solidFill>
                  <a:srgbClr val="0070C0"/>
                </a:solidFill>
              </a:rPr>
              <a:t>t</a:t>
            </a:r>
            <a:r>
              <a:rPr lang="en-US" dirty="0">
                <a:solidFill>
                  <a:srgbClr val="0070C0"/>
                </a:solidFill>
              </a:rPr>
              <a:t>) * h</a:t>
            </a:r>
            <a:r>
              <a:rPr lang="en-US" baseline="-25000" dirty="0">
                <a:solidFill>
                  <a:srgbClr val="0070C0"/>
                </a:solidFill>
              </a:rPr>
              <a:t>t-1 </a:t>
            </a:r>
            <a:r>
              <a:rPr lang="en-US" dirty="0">
                <a:solidFill>
                  <a:srgbClr val="0070C0"/>
                </a:solidFill>
              </a:rPr>
              <a:t>+ </a:t>
            </a:r>
            <a:r>
              <a:rPr lang="en-US" dirty="0" err="1">
                <a:solidFill>
                  <a:srgbClr val="0070C0"/>
                </a:solidFill>
              </a:rPr>
              <a:t>z</a:t>
            </a:r>
            <a:r>
              <a:rPr lang="en-US" baseline="-25000" dirty="0" err="1">
                <a:solidFill>
                  <a:srgbClr val="0070C0"/>
                </a:solidFill>
              </a:rPr>
              <a:t>t</a:t>
            </a:r>
            <a:r>
              <a:rPr lang="en-US" dirty="0">
                <a:solidFill>
                  <a:srgbClr val="0070C0"/>
                </a:solidFill>
              </a:rPr>
              <a:t> * </a:t>
            </a:r>
            <a:r>
              <a:rPr lang="en-US" dirty="0" err="1">
                <a:solidFill>
                  <a:srgbClr val="0070C0"/>
                </a:solidFill>
              </a:rPr>
              <a:t>h</a:t>
            </a:r>
            <a:r>
              <a:rPr lang="en-US" baseline="-25000" dirty="0" err="1">
                <a:solidFill>
                  <a:srgbClr val="0070C0"/>
                </a:solidFill>
              </a:rPr>
              <a:t>t</a:t>
            </a:r>
            <a:r>
              <a:rPr lang="en-US" dirty="0">
                <a:solidFill>
                  <a:srgbClr val="0070C0"/>
                </a:solidFill>
              </a:rPr>
              <a:t>~</a:t>
            </a:r>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05350654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a:t>Overall, the reset gate determines how much of the previous hidden state to remember or forget, while the update gate determines how much of the candidate activation vector to incorporate into the new hidden state. The result is a compact architecture that is able to selectively update its hidden state based on the input and previous hidden state, without the need for a separate memory cell state like in LSTM.</a:t>
            </a:r>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8291134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96572"/>
          </a:xfrm>
        </p:spPr>
        <p:txBody>
          <a:bodyPr>
            <a:normAutofit fontScale="90000"/>
          </a:bodyPr>
          <a:lstStyle/>
          <a:p>
            <a:r>
              <a:rPr lang="en-US" b="1" dirty="0"/>
              <a:t>GRU </a:t>
            </a:r>
            <a:r>
              <a:rPr lang="en-US" b="1" dirty="0" smtClean="0"/>
              <a:t>Architecture</a:t>
            </a:r>
            <a:endParaRPr lang="en-US" dirty="0"/>
          </a:p>
        </p:txBody>
      </p:sp>
      <p:sp>
        <p:nvSpPr>
          <p:cNvPr id="3" name="Content Placeholder 2"/>
          <p:cNvSpPr>
            <a:spLocks noGrp="1"/>
          </p:cNvSpPr>
          <p:nvPr>
            <p:ph idx="1"/>
          </p:nvPr>
        </p:nvSpPr>
        <p:spPr>
          <a:xfrm>
            <a:off x="838200" y="1150883"/>
            <a:ext cx="10515600" cy="5205467"/>
          </a:xfrm>
        </p:spPr>
        <p:txBody>
          <a:bodyPr>
            <a:normAutofit fontScale="70000" lnSpcReduction="20000"/>
          </a:bodyPr>
          <a:lstStyle/>
          <a:p>
            <a:pPr marL="0" indent="0">
              <a:buNone/>
            </a:pPr>
            <a:r>
              <a:rPr lang="en-US" dirty="0"/>
              <a:t>The GRU architecture consists of the following components:</a:t>
            </a:r>
          </a:p>
          <a:p>
            <a:pPr algn="just"/>
            <a:r>
              <a:rPr lang="en-US" b="1" dirty="0"/>
              <a:t>Input layer:</a:t>
            </a:r>
            <a:r>
              <a:rPr lang="en-US" dirty="0"/>
              <a:t> The input layer takes in sequential data, such as a sequence of words or a time series of values, and feeds it into the GRU.</a:t>
            </a:r>
          </a:p>
          <a:p>
            <a:pPr algn="just"/>
            <a:r>
              <a:rPr lang="en-US" b="1" dirty="0"/>
              <a:t>Hidden layer:</a:t>
            </a:r>
            <a:r>
              <a:rPr lang="en-US" dirty="0"/>
              <a:t> The hidden layer is where the recurrent computation occurs. At each time step, the hidden state is updated based on the current input and the previous hidden state. The hidden state is a vector of numbers that represents the network’s “memory” of the previous inputs.</a:t>
            </a:r>
          </a:p>
          <a:p>
            <a:pPr algn="just"/>
            <a:r>
              <a:rPr lang="en-US" b="1" dirty="0"/>
              <a:t>Reset gate:</a:t>
            </a:r>
            <a:r>
              <a:rPr lang="en-US" dirty="0"/>
              <a:t> The reset gate determines how much of the previous hidden state to forget. It takes as input the previous hidden state and the current input, and produces a vector of numbers between 0 and 1 that controls the degree to which the previous hidden state is “reset” at the current time step.</a:t>
            </a:r>
          </a:p>
          <a:p>
            <a:pPr algn="just"/>
            <a:r>
              <a:rPr lang="en-US" b="1" dirty="0"/>
              <a:t>Update gate:</a:t>
            </a:r>
            <a:r>
              <a:rPr lang="en-US" dirty="0"/>
              <a:t> The update gate determines how much of the candidate activation vector to incorporate into the new hidden state. It takes as input the previous hidden state and the current input, and produces a vector of numbers between 0 and 1 that controls the degree to which the candidate activation vector is incorporated into the new hidden state.</a:t>
            </a:r>
          </a:p>
          <a:p>
            <a:pPr algn="just"/>
            <a:r>
              <a:rPr lang="en-US" b="1" dirty="0"/>
              <a:t>Candidate activation vector:</a:t>
            </a:r>
            <a:r>
              <a:rPr lang="en-US" dirty="0"/>
              <a:t> The candidate activation vector is a modified version of the previous hidden state that is “reset” by the reset gate and combined with the current input. It is computed using a </a:t>
            </a:r>
            <a:r>
              <a:rPr lang="en-US" dirty="0" err="1"/>
              <a:t>tanh</a:t>
            </a:r>
            <a:r>
              <a:rPr lang="en-US" dirty="0"/>
              <a:t> activation function that squashes its output between -1 and 1.</a:t>
            </a:r>
          </a:p>
          <a:p>
            <a:pPr algn="just"/>
            <a:r>
              <a:rPr lang="en-US" b="1" dirty="0"/>
              <a:t>Output layer:</a:t>
            </a:r>
            <a:r>
              <a:rPr lang="en-US" dirty="0"/>
              <a:t> The output layer takes the final hidden state as input and produces the network’s output. This could be a </a:t>
            </a:r>
            <a:r>
              <a:rPr lang="en-US" dirty="0" smtClean="0"/>
              <a:t>single number</a:t>
            </a:r>
            <a:r>
              <a:rPr lang="en-US" dirty="0"/>
              <a:t>, a sequence of numbers, or a probability distribution over classes, depending on the task at hand</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42444624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Pros</a:t>
            </a:r>
            <a:r>
              <a:rPr lang="en-US" dirty="0" smtClean="0">
                <a:solidFill>
                  <a:srgbClr val="FF0000"/>
                </a:solidFill>
              </a:rPr>
              <a:t>:</a:t>
            </a:r>
            <a:endParaRPr lang="en-US" dirty="0">
              <a:solidFill>
                <a:srgbClr val="FF0000"/>
              </a:solidFill>
            </a:endParaRPr>
          </a:p>
        </p:txBody>
      </p:sp>
      <p:sp>
        <p:nvSpPr>
          <p:cNvPr id="3" name="Content Placeholder 2"/>
          <p:cNvSpPr>
            <a:spLocks noGrp="1"/>
          </p:cNvSpPr>
          <p:nvPr>
            <p:ph idx="1"/>
          </p:nvPr>
        </p:nvSpPr>
        <p:spPr/>
        <p:txBody>
          <a:bodyPr>
            <a:normAutofit/>
          </a:bodyPr>
          <a:lstStyle/>
          <a:p>
            <a:pPr algn="just"/>
            <a:r>
              <a:rPr lang="en-US" dirty="0" smtClean="0"/>
              <a:t>GRU’s </a:t>
            </a:r>
            <a:r>
              <a:rPr lang="en-US" dirty="0"/>
              <a:t>are similar to </a:t>
            </a:r>
            <a:r>
              <a:rPr lang="en-US" dirty="0" smtClean="0"/>
              <a:t>LSTM, </a:t>
            </a:r>
            <a:r>
              <a:rPr lang="en-US" dirty="0"/>
              <a:t>but with fewer parameters, making them computationally less expensive and faster to train.</a:t>
            </a:r>
          </a:p>
          <a:p>
            <a:pPr algn="just"/>
            <a:r>
              <a:rPr lang="en-US" dirty="0"/>
              <a:t>GRU networks can handle long-term dependencies in sequential data by selectively remembering and forgetting previous inputs.</a:t>
            </a:r>
          </a:p>
          <a:p>
            <a:pPr algn="just"/>
            <a:r>
              <a:rPr lang="en-US" dirty="0"/>
              <a:t>GRU networks have been shown to perform well on a variety of tasks, including natural language processing, speech recognition, and music generation.</a:t>
            </a:r>
          </a:p>
          <a:p>
            <a:pPr algn="just"/>
            <a:r>
              <a:rPr lang="en-US" dirty="0"/>
              <a:t>GRU networks can be used for both sequence-to-sequence and sequence classification tasks.</a:t>
            </a:r>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6555421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Cons</a:t>
            </a:r>
            <a:r>
              <a:rPr lang="en-US" dirty="0" smtClean="0">
                <a:solidFill>
                  <a:srgbClr val="FF0000"/>
                </a:solidFill>
              </a:rPr>
              <a:t>:</a:t>
            </a: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t>GRU </a:t>
            </a:r>
            <a:r>
              <a:rPr lang="en-US" dirty="0"/>
              <a:t>networks may not perform as well as LSTMs on tasks that require modeling very long-term dependencies or complex sequential patterns.</a:t>
            </a:r>
          </a:p>
          <a:p>
            <a:pPr algn="just"/>
            <a:r>
              <a:rPr lang="en-US" dirty="0"/>
              <a:t>GRU networks may be more prone to overfitting than LSTMs, especially on smaller datasets.</a:t>
            </a:r>
          </a:p>
          <a:p>
            <a:pPr algn="just"/>
            <a:r>
              <a:rPr lang="en-US" dirty="0"/>
              <a:t>GRU networks require careful tuning of </a:t>
            </a:r>
            <a:r>
              <a:rPr lang="en-US" dirty="0" err="1"/>
              <a:t>hyperparameters</a:t>
            </a:r>
            <a:r>
              <a:rPr lang="en-US" dirty="0"/>
              <a:t>, such as the number of hidden units and learning rate, to achieve good performance.</a:t>
            </a:r>
          </a:p>
          <a:p>
            <a:pPr algn="just"/>
            <a:r>
              <a:rPr lang="en-US" dirty="0"/>
              <a:t>GRU networks may not be as interpretable as other machine learning models, since the gating mechanism can make it difficult to understand how the network is making predictions.</a:t>
            </a:r>
          </a:p>
          <a:p>
            <a:pPr algn="just"/>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031585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6.Super </a:t>
            </a:r>
            <a:r>
              <a:rPr lang="en-US" dirty="0"/>
              <a:t>resolution </a:t>
            </a:r>
          </a:p>
        </p:txBody>
      </p:sp>
      <p:pic>
        <p:nvPicPr>
          <p:cNvPr id="5" name="Content Placeholder 4"/>
          <p:cNvPicPr>
            <a:picLocks noGrp="1" noChangeAspect="1"/>
          </p:cNvPicPr>
          <p:nvPr>
            <p:ph idx="1"/>
          </p:nvPr>
        </p:nvPicPr>
        <p:blipFill>
          <a:blip r:embed="rId2"/>
          <a:stretch>
            <a:fillRect/>
          </a:stretch>
        </p:blipFill>
        <p:spPr>
          <a:xfrm>
            <a:off x="2396359" y="2045752"/>
            <a:ext cx="6845994" cy="3882081"/>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1104507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7.Colorization</a:t>
            </a:r>
            <a:endParaRPr lang="en-US" dirty="0"/>
          </a:p>
        </p:txBody>
      </p:sp>
      <p:pic>
        <p:nvPicPr>
          <p:cNvPr id="5" name="Content Placeholder 4"/>
          <p:cNvPicPr>
            <a:picLocks noGrp="1" noChangeAspect="1"/>
          </p:cNvPicPr>
          <p:nvPr>
            <p:ph idx="1"/>
          </p:nvPr>
        </p:nvPicPr>
        <p:blipFill>
          <a:blip r:embed="rId2"/>
          <a:stretch>
            <a:fillRect/>
          </a:stretch>
        </p:blipFill>
        <p:spPr>
          <a:xfrm>
            <a:off x="3251802" y="2030046"/>
            <a:ext cx="5688396" cy="3400326"/>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1044050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8.Pose </a:t>
            </a:r>
            <a:r>
              <a:rPr lang="en-US" dirty="0"/>
              <a:t>Estimation</a:t>
            </a:r>
          </a:p>
        </p:txBody>
      </p:sp>
      <p:pic>
        <p:nvPicPr>
          <p:cNvPr id="5" name="Content Placeholder 4"/>
          <p:cNvPicPr>
            <a:picLocks noGrp="1" noChangeAspect="1"/>
          </p:cNvPicPr>
          <p:nvPr>
            <p:ph idx="1"/>
          </p:nvPr>
        </p:nvPicPr>
        <p:blipFill>
          <a:blip r:embed="rId2"/>
          <a:stretch>
            <a:fillRect/>
          </a:stretch>
        </p:blipFill>
        <p:spPr>
          <a:xfrm>
            <a:off x="2301765" y="1884444"/>
            <a:ext cx="7123031" cy="3586191"/>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6038804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Human Visual Cortex</a:t>
            </a: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1518977" y="2137376"/>
            <a:ext cx="9154046" cy="3475147"/>
          </a:xfrm>
          <a:prstGeom prst="rect">
            <a:avLst/>
          </a:prstGeom>
        </p:spPr>
      </p:pic>
    </p:spTree>
    <p:extLst>
      <p:ext uri="{BB962C8B-B14F-4D97-AF65-F5344CB8AC3E}">
        <p14:creationId xmlns:p14="http://schemas.microsoft.com/office/powerpoint/2010/main" val="13592404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By : PIYUSH VASHISTHA</a:t>
            </a:r>
            <a:endParaRPr lang="en-US"/>
          </a:p>
        </p:txBody>
      </p:sp>
      <p:pic>
        <p:nvPicPr>
          <p:cNvPr id="5" name="Picture 4"/>
          <p:cNvPicPr>
            <a:picLocks noChangeAspect="1"/>
          </p:cNvPicPr>
          <p:nvPr/>
        </p:nvPicPr>
        <p:blipFill>
          <a:blip r:embed="rId2"/>
          <a:stretch>
            <a:fillRect/>
          </a:stretch>
        </p:blipFill>
        <p:spPr>
          <a:xfrm>
            <a:off x="2370082" y="850566"/>
            <a:ext cx="7041931" cy="5368029"/>
          </a:xfrm>
          <a:prstGeom prst="rect">
            <a:avLst/>
          </a:prstGeom>
        </p:spPr>
      </p:pic>
      <p:sp>
        <p:nvSpPr>
          <p:cNvPr id="8" name="Rectangle 7"/>
          <p:cNvSpPr/>
          <p:nvPr/>
        </p:nvSpPr>
        <p:spPr>
          <a:xfrm>
            <a:off x="3348109" y="343479"/>
            <a:ext cx="5085879" cy="369332"/>
          </a:xfrm>
          <a:prstGeom prst="rect">
            <a:avLst/>
          </a:prstGeom>
        </p:spPr>
        <p:txBody>
          <a:bodyPr wrap="none">
            <a:spAutoFit/>
          </a:bodyPr>
          <a:lstStyle/>
          <a:p>
            <a:r>
              <a:rPr lang="en-US" b="1" dirty="0"/>
              <a:t>The Visual System and the Brain: Hubel and Wiesel </a:t>
            </a:r>
          </a:p>
        </p:txBody>
      </p:sp>
    </p:spTree>
    <p:extLst>
      <p:ext uri="{BB962C8B-B14F-4D97-AF65-F5344CB8AC3E}">
        <p14:creationId xmlns:p14="http://schemas.microsoft.com/office/powerpoint/2010/main" val="37597693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nvPr>
        </p:nvGraphicFramePr>
        <p:xfrm>
          <a:off x="0" y="2"/>
          <a:ext cx="12192000" cy="6857999"/>
        </p:xfrm>
        <a:graphic>
          <a:graphicData uri="http://schemas.openxmlformats.org/drawingml/2006/table">
            <a:tbl>
              <a:tblPr firstRow="1" firstCol="1" bandRow="1">
                <a:tableStyleId>{5C22544A-7EE6-4342-B048-85BDC9FD1C3A}</a:tableStyleId>
              </a:tblPr>
              <a:tblGrid>
                <a:gridCol w="1292622">
                  <a:extLst>
                    <a:ext uri="{9D8B030D-6E8A-4147-A177-3AD203B41FA5}">
                      <a16:colId xmlns:a16="http://schemas.microsoft.com/office/drawing/2014/main" val="1814592837"/>
                    </a:ext>
                  </a:extLst>
                </a:gridCol>
                <a:gridCol w="9895330">
                  <a:extLst>
                    <a:ext uri="{9D8B030D-6E8A-4147-A177-3AD203B41FA5}">
                      <a16:colId xmlns:a16="http://schemas.microsoft.com/office/drawing/2014/main" val="2310796322"/>
                    </a:ext>
                  </a:extLst>
                </a:gridCol>
                <a:gridCol w="1004048">
                  <a:extLst>
                    <a:ext uri="{9D8B030D-6E8A-4147-A177-3AD203B41FA5}">
                      <a16:colId xmlns:a16="http://schemas.microsoft.com/office/drawing/2014/main" val="1970868032"/>
                    </a:ext>
                  </a:extLst>
                </a:gridCol>
              </a:tblGrid>
              <a:tr h="627286">
                <a:tc>
                  <a:txBody>
                    <a:bodyPr/>
                    <a:lstStyle/>
                    <a:p>
                      <a:pPr marL="0" marR="0" algn="ctr">
                        <a:lnSpc>
                          <a:spcPct val="115000"/>
                        </a:lnSpc>
                        <a:spcBef>
                          <a:spcPts val="0"/>
                        </a:spcBef>
                        <a:spcAft>
                          <a:spcPts val="0"/>
                        </a:spcAft>
                        <a:tabLst>
                          <a:tab pos="2865755" algn="ctr"/>
                        </a:tabLst>
                      </a:pPr>
                      <a:r>
                        <a:rPr lang="en-US" sz="1000" dirty="0">
                          <a:effectLst/>
                        </a:rPr>
                        <a:t>Module No.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tabLst>
                          <a:tab pos="2865755" algn="ctr"/>
                        </a:tabLst>
                      </a:pPr>
                      <a:r>
                        <a:rPr lang="en-US" sz="1000" dirty="0">
                          <a:effectLst/>
                        </a:rPr>
                        <a:t>Content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tabLst>
                          <a:tab pos="2865755" algn="ctr"/>
                        </a:tabLst>
                      </a:pPr>
                      <a:r>
                        <a:rPr lang="en-US" sz="1000">
                          <a:effectLst/>
                        </a:rPr>
                        <a:t>Teaching Hours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41208620"/>
                  </a:ext>
                </a:extLst>
              </a:tr>
              <a:tr h="3212294">
                <a:tc>
                  <a:txBody>
                    <a:bodyPr/>
                    <a:lstStyle/>
                    <a:p>
                      <a:pPr marL="0" marR="0" algn="ctr">
                        <a:lnSpc>
                          <a:spcPct val="115000"/>
                        </a:lnSpc>
                        <a:spcBef>
                          <a:spcPts val="0"/>
                        </a:spcBef>
                        <a:spcAft>
                          <a:spcPts val="0"/>
                        </a:spcAft>
                        <a:tabLst>
                          <a:tab pos="2865755" algn="ctr"/>
                        </a:tabLst>
                      </a:pPr>
                      <a:r>
                        <a:rPr lang="en-US" sz="1000">
                          <a:effectLst/>
                        </a:rPr>
                        <a:t>I.</a:t>
                      </a:r>
                      <a:endParaRPr lang="en-US" sz="1100">
                        <a:effectLst/>
                      </a:endParaRPr>
                    </a:p>
                    <a:p>
                      <a:pPr marL="0" marR="0" algn="ctr">
                        <a:lnSpc>
                          <a:spcPct val="115000"/>
                        </a:lnSpc>
                        <a:spcBef>
                          <a:spcPts val="0"/>
                        </a:spcBef>
                        <a:spcAft>
                          <a:spcPts val="0"/>
                        </a:spcAft>
                        <a:tabLst>
                          <a:tab pos="2865755" algn="ctr"/>
                        </a:tabLs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US" sz="1600" b="1" dirty="0">
                          <a:effectLst/>
                        </a:rPr>
                        <a:t>Neural Networks: </a:t>
                      </a:r>
                      <a:r>
                        <a:rPr lang="en-US" sz="1600" dirty="0">
                          <a:effectLst/>
                        </a:rPr>
                        <a:t>Fundamentals of Artificial Neural Network (ANN), Human Brain, Supervised Vs Unsupervised Learning, Models of ANN, ANN models: Rosenblatt’s </a:t>
                      </a:r>
                      <a:r>
                        <a:rPr lang="en-US" sz="1600" dirty="0" smtClean="0">
                          <a:effectLst/>
                        </a:rPr>
                        <a:t>Perception, </a:t>
                      </a:r>
                      <a:r>
                        <a:rPr lang="en-US" sz="1600" dirty="0">
                          <a:effectLst/>
                        </a:rPr>
                        <a:t>McCulloch &amp; Pitts Model, Single Layer Perceptron, Learning Methods in Perceptron, Linearly Separable Task and XOR Problem, Multi-Layer Perceptron, ADALINE, MADALINE Network</a:t>
                      </a:r>
                    </a:p>
                    <a:p>
                      <a:pPr marL="0" marR="0" algn="just">
                        <a:lnSpc>
                          <a:spcPct val="115000"/>
                        </a:lnSpc>
                        <a:spcBef>
                          <a:spcPts val="0"/>
                        </a:spcBef>
                        <a:spcAft>
                          <a:spcPts val="0"/>
                        </a:spcAft>
                      </a:pPr>
                      <a:r>
                        <a:rPr lang="en-US" sz="1600" b="1" dirty="0">
                          <a:effectLst/>
                        </a:rPr>
                        <a:t>Multilayered Neural Architecture</a:t>
                      </a:r>
                      <a:r>
                        <a:rPr lang="en-US" sz="1600" dirty="0">
                          <a:effectLst/>
                        </a:rPr>
                        <a:t>: Activation functions (</a:t>
                      </a:r>
                      <a:r>
                        <a:rPr lang="en-US" sz="1600" dirty="0" err="1">
                          <a:effectLst/>
                        </a:rPr>
                        <a:t>ReLU</a:t>
                      </a:r>
                      <a:r>
                        <a:rPr lang="en-US" sz="1600" dirty="0">
                          <a:effectLst/>
                        </a:rPr>
                        <a:t>, Sigmoid, </a:t>
                      </a:r>
                      <a:r>
                        <a:rPr lang="en-US" sz="1600" dirty="0" err="1">
                          <a:effectLst/>
                        </a:rPr>
                        <a:t>tanh</a:t>
                      </a:r>
                      <a:r>
                        <a:rPr lang="en-US" sz="1600" dirty="0">
                          <a:effectLst/>
                        </a:rPr>
                        <a:t>, etc.), Gradient Descent, Back Propagation (BP) Learning, learning rate, momentum, Loss Function in Neural Network, Optimizers in Neural Networks, Hessian Matrix, Heuristics for making Back-Propagation algorithm perform better, Applications of Neural Network. Radial Basis Neural Network</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tabLst>
                          <a:tab pos="2865755" algn="ctr"/>
                        </a:tabLst>
                      </a:pPr>
                      <a:r>
                        <a:rPr lang="en-US" sz="1000" dirty="0">
                          <a:effectLst/>
                        </a:rPr>
                        <a:t>20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71027487"/>
                  </a:ext>
                </a:extLst>
              </a:tr>
              <a:tr h="3018419">
                <a:tc>
                  <a:txBody>
                    <a:bodyPr/>
                    <a:lstStyle/>
                    <a:p>
                      <a:pPr marL="0" marR="0" algn="ctr">
                        <a:lnSpc>
                          <a:spcPct val="115000"/>
                        </a:lnSpc>
                        <a:spcBef>
                          <a:spcPts val="0"/>
                        </a:spcBef>
                        <a:spcAft>
                          <a:spcPts val="0"/>
                        </a:spcAft>
                        <a:tabLst>
                          <a:tab pos="2865755" algn="ctr"/>
                        </a:tabLst>
                      </a:pPr>
                      <a:r>
                        <a:rPr lang="en-US" sz="1600">
                          <a:effectLst/>
                        </a:rPr>
                        <a:t>II.</a:t>
                      </a:r>
                    </a:p>
                    <a:p>
                      <a:pPr marL="0" marR="0" algn="ctr">
                        <a:lnSpc>
                          <a:spcPct val="115000"/>
                        </a:lnSpc>
                        <a:spcBef>
                          <a:spcPts val="0"/>
                        </a:spcBef>
                        <a:spcAft>
                          <a:spcPts val="0"/>
                        </a:spcAft>
                        <a:tabLst>
                          <a:tab pos="2865755" algn="ctr"/>
                        </a:tabLs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tabLst>
                          <a:tab pos="2865755" algn="ctr"/>
                        </a:tabLst>
                      </a:pPr>
                      <a:r>
                        <a:rPr lang="en-US" sz="1600" b="1" dirty="0">
                          <a:effectLst/>
                        </a:rPr>
                        <a:t>Probabilistic Models</a:t>
                      </a:r>
                      <a:r>
                        <a:rPr lang="en-US" sz="1600" dirty="0">
                          <a:effectLst/>
                        </a:rPr>
                        <a:t>: Probabilistic Models, Maximum Likelihood Estimation, Linear Regression, Logistic Regression</a:t>
                      </a:r>
                    </a:p>
                    <a:p>
                      <a:pPr marL="0" marR="0" algn="just">
                        <a:lnSpc>
                          <a:spcPct val="115000"/>
                        </a:lnSpc>
                        <a:spcBef>
                          <a:spcPts val="0"/>
                        </a:spcBef>
                        <a:spcAft>
                          <a:spcPts val="0"/>
                        </a:spcAft>
                        <a:tabLst>
                          <a:tab pos="2865755" algn="ctr"/>
                        </a:tabLst>
                      </a:pPr>
                      <a:r>
                        <a:rPr lang="en-US" sz="1600" b="1" dirty="0">
                          <a:effectLst/>
                        </a:rPr>
                        <a:t>Deep Learning: </a:t>
                      </a:r>
                      <a:r>
                        <a:rPr lang="en-US" sz="1600" dirty="0">
                          <a:effectLst/>
                        </a:rPr>
                        <a:t>AI vs ML vs DL, Deep learning capabilities, Data Pre-processing, training and testing, confusion matrix. Bias and Variance, Vanishing gradients.</a:t>
                      </a:r>
                    </a:p>
                    <a:p>
                      <a:pPr marL="0" marR="0" algn="just">
                        <a:lnSpc>
                          <a:spcPct val="115000"/>
                        </a:lnSpc>
                        <a:spcBef>
                          <a:spcPts val="0"/>
                        </a:spcBef>
                        <a:spcAft>
                          <a:spcPts val="0"/>
                        </a:spcAft>
                        <a:tabLst>
                          <a:tab pos="2865755" algn="ctr"/>
                        </a:tabLst>
                      </a:pPr>
                      <a:r>
                        <a:rPr lang="en-US" sz="1600" b="1" dirty="0">
                          <a:effectLst/>
                        </a:rPr>
                        <a:t>Convolutional Neural Network (CNN)- </a:t>
                      </a:r>
                      <a:r>
                        <a:rPr lang="en-US" sz="1600" dirty="0">
                          <a:effectLst/>
                        </a:rPr>
                        <a:t>Basic terminologies in CNN (Convolution, Filter/Kernel, Padding, Pooling), Architecture of CNN, Different Models of CNN, Classification of MNIST dataset images with CNN.</a:t>
                      </a:r>
                    </a:p>
                    <a:p>
                      <a:pPr marL="0" marR="0" algn="just">
                        <a:lnSpc>
                          <a:spcPct val="115000"/>
                        </a:lnSpc>
                        <a:spcBef>
                          <a:spcPts val="0"/>
                        </a:spcBef>
                        <a:spcAft>
                          <a:spcPts val="0"/>
                        </a:spcAft>
                        <a:tabLst>
                          <a:tab pos="2865755" algn="ctr"/>
                        </a:tabLst>
                      </a:pPr>
                      <a:r>
                        <a:rPr lang="en-US" sz="1600" b="1" dirty="0">
                          <a:effectLst/>
                        </a:rPr>
                        <a:t>Recurrent Neural Networks (RNN): </a:t>
                      </a:r>
                      <a:r>
                        <a:rPr lang="en-US" sz="1600" dirty="0">
                          <a:effectLst/>
                        </a:rPr>
                        <a:t>Sequential Processing, Stability Gated Nets- LSTM (Long Short-Term Memory), Gated Recurrent Unit), Examples.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tabLst>
                          <a:tab pos="2865755" algn="ctr"/>
                        </a:tabLst>
                      </a:pPr>
                      <a:r>
                        <a:rPr lang="en-US" sz="1000" dirty="0">
                          <a:effectLst/>
                        </a:rPr>
                        <a:t>20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00149646"/>
                  </a:ext>
                </a:extLst>
              </a:tr>
            </a:tbl>
          </a:graphicData>
        </a:graphic>
      </p:graphicFrame>
    </p:spTree>
    <p:extLst>
      <p:ext uri="{BB962C8B-B14F-4D97-AF65-F5344CB8AC3E}">
        <p14:creationId xmlns:p14="http://schemas.microsoft.com/office/powerpoint/2010/main" val="1816031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solidFill>
                  <a:srgbClr val="FF0000"/>
                </a:solidFill>
              </a:rPr>
              <a:t>Simple Cell- </a:t>
            </a:r>
            <a:r>
              <a:rPr lang="en-US" dirty="0" smtClean="0"/>
              <a:t>(or Orientation Cell – or Feature Detector or Preferred Stimuli)</a:t>
            </a:r>
          </a:p>
          <a:p>
            <a:pPr lvl="1"/>
            <a:r>
              <a:rPr lang="en-US" dirty="0" smtClean="0"/>
              <a:t>has </a:t>
            </a:r>
            <a:r>
              <a:rPr lang="en-US" dirty="0" smtClean="0">
                <a:solidFill>
                  <a:srgbClr val="0070C0"/>
                </a:solidFill>
              </a:rPr>
              <a:t>Smaller Receptive field</a:t>
            </a:r>
          </a:p>
          <a:p>
            <a:pPr lvl="1"/>
            <a:r>
              <a:rPr lang="en-US" dirty="0" smtClean="0"/>
              <a:t>Used for detecting primitive features like edge detection</a:t>
            </a:r>
          </a:p>
          <a:p>
            <a:r>
              <a:rPr lang="en-US" dirty="0" smtClean="0">
                <a:solidFill>
                  <a:srgbClr val="FF0000"/>
                </a:solidFill>
              </a:rPr>
              <a:t>Complex Cell- </a:t>
            </a:r>
          </a:p>
          <a:p>
            <a:pPr lvl="1"/>
            <a:r>
              <a:rPr lang="en-US" dirty="0" smtClean="0"/>
              <a:t>has </a:t>
            </a:r>
            <a:r>
              <a:rPr lang="en-US" dirty="0">
                <a:solidFill>
                  <a:srgbClr val="0070C0"/>
                </a:solidFill>
              </a:rPr>
              <a:t>B</a:t>
            </a:r>
            <a:r>
              <a:rPr lang="en-US" dirty="0" smtClean="0">
                <a:solidFill>
                  <a:srgbClr val="0070C0"/>
                </a:solidFill>
              </a:rPr>
              <a:t>igger Receptive field</a:t>
            </a:r>
          </a:p>
          <a:p>
            <a:pPr lvl="1"/>
            <a:r>
              <a:rPr lang="en-US" dirty="0" smtClean="0"/>
              <a:t>Used for detection of High level features</a:t>
            </a:r>
            <a:endParaRPr lang="en-US" dirty="0"/>
          </a:p>
        </p:txBody>
      </p:sp>
      <p:pic>
        <p:nvPicPr>
          <p:cNvPr id="4" name="Picture 3"/>
          <p:cNvPicPr>
            <a:picLocks noChangeAspect="1"/>
          </p:cNvPicPr>
          <p:nvPr/>
        </p:nvPicPr>
        <p:blipFill>
          <a:blip r:embed="rId2"/>
          <a:stretch>
            <a:fillRect/>
          </a:stretch>
        </p:blipFill>
        <p:spPr>
          <a:xfrm>
            <a:off x="9096702" y="3251638"/>
            <a:ext cx="2569779" cy="2409168"/>
          </a:xfrm>
          <a:prstGeom prst="rect">
            <a:avLst/>
          </a:prstGeom>
        </p:spPr>
      </p:pic>
      <p:sp>
        <p:nvSpPr>
          <p:cNvPr id="5" name="Footer Placeholder 4"/>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6771827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 has 3 layers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solidFill>
                  <a:srgbClr val="FF0000"/>
                </a:solidFill>
              </a:rPr>
              <a:t>Convolution Layer </a:t>
            </a:r>
          </a:p>
          <a:p>
            <a:pPr marL="971550" lvl="1" indent="-514350">
              <a:buFont typeface="+mj-lt"/>
              <a:buAutoNum type="romanUcPeriod"/>
            </a:pPr>
            <a:r>
              <a:rPr lang="en-US" dirty="0" smtClean="0"/>
              <a:t>Convolution operation</a:t>
            </a:r>
          </a:p>
          <a:p>
            <a:pPr marL="971550" lvl="1" indent="-514350">
              <a:buFont typeface="+mj-lt"/>
              <a:buAutoNum type="romanUcPeriod"/>
            </a:pPr>
            <a:r>
              <a:rPr lang="en-US" dirty="0" smtClean="0"/>
              <a:t>Activation function</a:t>
            </a:r>
          </a:p>
          <a:p>
            <a:pPr marL="971550" lvl="1" indent="-514350">
              <a:buFont typeface="+mj-lt"/>
              <a:buAutoNum type="romanUcPeriod"/>
            </a:pPr>
            <a:r>
              <a:rPr lang="en-US" dirty="0" smtClean="0"/>
              <a:t>Padding</a:t>
            </a:r>
          </a:p>
          <a:p>
            <a:pPr marL="971550" lvl="1" indent="-514350">
              <a:buFont typeface="+mj-lt"/>
              <a:buAutoNum type="romanUcPeriod"/>
            </a:pPr>
            <a:r>
              <a:rPr lang="en-US" dirty="0" smtClean="0"/>
              <a:t>Strides</a:t>
            </a:r>
          </a:p>
          <a:p>
            <a:pPr marL="514350" indent="-514350">
              <a:buFont typeface="+mj-lt"/>
              <a:buAutoNum type="arabicPeriod"/>
            </a:pPr>
            <a:r>
              <a:rPr lang="en-US" dirty="0" smtClean="0">
                <a:solidFill>
                  <a:srgbClr val="FF0000"/>
                </a:solidFill>
              </a:rPr>
              <a:t>Pooling Layer</a:t>
            </a:r>
          </a:p>
          <a:p>
            <a:pPr marL="514350" indent="-514350">
              <a:buFont typeface="+mj-lt"/>
              <a:buAutoNum type="arabicPeriod"/>
            </a:pPr>
            <a:r>
              <a:rPr lang="en-US" dirty="0" smtClean="0">
                <a:solidFill>
                  <a:srgbClr val="FF0000"/>
                </a:solidFill>
              </a:rPr>
              <a:t>FC layer</a:t>
            </a:r>
            <a:endParaRPr lang="en-US" dirty="0">
              <a:solidFill>
                <a:srgbClr val="FF0000"/>
              </a:solidFill>
            </a:endParaRPr>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203590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2135984" y="1927704"/>
            <a:ext cx="7920032" cy="4191629"/>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6562388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99341" y="359431"/>
            <a:ext cx="10993317" cy="5079671"/>
          </a:xfrm>
          <a:prstGeom prst="rect">
            <a:avLst/>
          </a:prstGeom>
        </p:spPr>
      </p:pic>
      <p:sp>
        <p:nvSpPr>
          <p:cNvPr id="3" name="Footer Placeholder 2"/>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7405069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77868" y="772532"/>
            <a:ext cx="11388615" cy="3801041"/>
          </a:xfrm>
          <a:prstGeom prst="rect">
            <a:avLst/>
          </a:prstGeom>
        </p:spPr>
      </p:pic>
      <p:sp>
        <p:nvSpPr>
          <p:cNvPr id="3" name="Footer Placeholder 2"/>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1579021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2207172" y="1879710"/>
            <a:ext cx="7204842" cy="3867305"/>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417252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0806"/>
          </a:xfrm>
        </p:spPr>
        <p:txBody>
          <a:bodyPr>
            <a:normAutofit/>
          </a:bodyPr>
          <a:lstStyle/>
          <a:p>
            <a:r>
              <a:rPr lang="en-US" altLang="en-US" sz="2600" dirty="0" smtClean="0">
                <a:solidFill>
                  <a:srgbClr val="FF0000"/>
                </a:solidFill>
                <a:latin typeface="Arial" panose="020B0604020202020204" pitchFamily="34" charset="0"/>
              </a:rPr>
              <a:t>Building blocks of </a:t>
            </a:r>
            <a:r>
              <a:rPr lang="en-US" altLang="en-US" sz="2600" dirty="0">
                <a:solidFill>
                  <a:srgbClr val="FF0000"/>
                </a:solidFill>
                <a:latin typeface="Arial" panose="020B0604020202020204" pitchFamily="34" charset="0"/>
              </a:rPr>
              <a:t>CNN </a:t>
            </a:r>
            <a:r>
              <a:rPr lang="en-US" altLang="en-US" sz="2600" dirty="0" smtClean="0">
                <a:solidFill>
                  <a:srgbClr val="FF0000"/>
                </a:solidFill>
                <a:latin typeface="Arial" panose="020B0604020202020204" pitchFamily="34" charset="0"/>
              </a:rPr>
              <a:t>architecture:</a:t>
            </a:r>
            <a:endParaRPr lang="en-US" sz="2600" dirty="0">
              <a:solidFill>
                <a:srgbClr val="FF0000"/>
              </a:solidFill>
            </a:endParaRPr>
          </a:p>
        </p:txBody>
      </p:sp>
      <p:sp>
        <p:nvSpPr>
          <p:cNvPr id="4" name="Footer Placeholder 3"/>
          <p:cNvSpPr>
            <a:spLocks noGrp="1"/>
          </p:cNvSpPr>
          <p:nvPr>
            <p:ph type="ftr" sz="quarter" idx="11"/>
          </p:nvPr>
        </p:nvSpPr>
        <p:spPr/>
        <p:txBody>
          <a:bodyPr/>
          <a:lstStyle/>
          <a:p>
            <a:r>
              <a:rPr lang="en-US" smtClean="0"/>
              <a:t>By : PIYUSH VASHISTHA</a:t>
            </a:r>
            <a:endParaRPr lang="en-US"/>
          </a:p>
        </p:txBody>
      </p:sp>
      <p:sp>
        <p:nvSpPr>
          <p:cNvPr id="5" name="Rectangle 1"/>
          <p:cNvSpPr>
            <a:spLocks noGrp="1" noChangeArrowheads="1"/>
          </p:cNvSpPr>
          <p:nvPr>
            <p:ph idx="1"/>
          </p:nvPr>
        </p:nvSpPr>
        <p:spPr bwMode="auto">
          <a:xfrm>
            <a:off x="518015" y="1702742"/>
            <a:ext cx="11155970"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1. Convolutional Layer: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457200" lvl="1" indent="0" algn="just" eaLnBrk="0" fontAlgn="base" hangingPunct="0">
              <a:lnSpc>
                <a:spcPct val="100000"/>
              </a:lnSpc>
              <a:spcBef>
                <a:spcPct val="0"/>
              </a:spcBef>
              <a:spcAft>
                <a:spcPct val="0"/>
              </a:spcAft>
              <a:buFontTx/>
              <a:buChar char="•"/>
            </a:pPr>
            <a:r>
              <a:rPr kumimoji="0" lang="en-US" altLang="en-US" sz="1600" b="0" i="0" u="none" strike="noStrike" cap="none" normalizeH="0" baseline="0" dirty="0" smtClean="0">
                <a:ln>
                  <a:noFill/>
                </a:ln>
                <a:solidFill>
                  <a:schemeClr val="tx1"/>
                </a:solidFill>
                <a:effectLst/>
                <a:latin typeface="Arial" panose="020B0604020202020204" pitchFamily="34" charset="0"/>
              </a:rPr>
              <a:t>Conv. Layers will compute the output of nodes that are connected to local regions of the input matrix.</a:t>
            </a:r>
          </a:p>
          <a:p>
            <a:pPr marL="457200" lvl="1" indent="0" algn="just" eaLnBrk="0" fontAlgn="base" hangingPunct="0">
              <a:lnSpc>
                <a:spcPct val="100000"/>
              </a:lnSpc>
              <a:spcBef>
                <a:spcPct val="0"/>
              </a:spcBef>
              <a:spcAft>
                <a:spcPct val="0"/>
              </a:spcAft>
              <a:buFontTx/>
              <a:buChar char="•"/>
            </a:pPr>
            <a:r>
              <a:rPr kumimoji="0" lang="en-US" altLang="en-US" sz="1600" b="0" i="0" u="none" strike="noStrike" cap="none" normalizeH="0" baseline="0" dirty="0" smtClean="0">
                <a:ln>
                  <a:noFill/>
                </a:ln>
                <a:solidFill>
                  <a:schemeClr val="tx1"/>
                </a:solidFill>
                <a:effectLst/>
                <a:latin typeface="Arial" panose="020B0604020202020204" pitchFamily="34" charset="0"/>
              </a:rPr>
              <a:t>Dot products are calculated between a set of weights (commonly called a filter) and the values associated with a local region of the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2. </a:t>
            </a:r>
            <a:r>
              <a:rPr kumimoji="0" lang="en-US" altLang="en-US" sz="1800" b="1" i="0" u="none" strike="noStrike" cap="none" normalizeH="0" baseline="0" dirty="0" err="1" smtClean="0">
                <a:ln>
                  <a:noFill/>
                </a:ln>
                <a:solidFill>
                  <a:schemeClr val="tx1"/>
                </a:solidFill>
                <a:effectLst/>
                <a:latin typeface="Arial" panose="020B0604020202020204" pitchFamily="34" charset="0"/>
              </a:rPr>
              <a:t>ReLu</a:t>
            </a:r>
            <a:r>
              <a:rPr kumimoji="0" lang="en-US" altLang="en-US" sz="1800" b="1" i="0" u="none" strike="noStrike" cap="none" normalizeH="0" baseline="0" dirty="0" smtClean="0">
                <a:ln>
                  <a:noFill/>
                </a:ln>
                <a:solidFill>
                  <a:schemeClr val="tx1"/>
                </a:solidFill>
                <a:effectLst/>
                <a:latin typeface="Arial" panose="020B0604020202020204" pitchFamily="34" charset="0"/>
              </a:rPr>
              <a:t> (Activation) Layer: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457200" lvl="1" indent="0" algn="just" eaLnBrk="0" fontAlgn="base" hangingPunct="0">
              <a:lnSpc>
                <a:spcPct val="100000"/>
              </a:lnSpc>
              <a:spcBef>
                <a:spcPct val="0"/>
              </a:spcBef>
              <a:spcAft>
                <a:spcPct val="0"/>
              </a:spcAft>
              <a:buFontTx/>
              <a:buChar char="•"/>
            </a:pPr>
            <a:r>
              <a:rPr kumimoji="0" lang="en-US" altLang="en-US" sz="1600" b="0" i="0" u="none" strike="noStrike" cap="none" normalizeH="0" baseline="0" dirty="0" smtClean="0">
                <a:ln>
                  <a:noFill/>
                </a:ln>
                <a:solidFill>
                  <a:schemeClr val="tx1"/>
                </a:solidFill>
                <a:effectLst/>
                <a:latin typeface="Arial" panose="020B0604020202020204" pitchFamily="34" charset="0"/>
              </a:rPr>
              <a:t>The output volume of the Conv. Layer is fed to an elementwise activation function, </a:t>
            </a:r>
            <a:r>
              <a:rPr kumimoji="0" lang="en-US" altLang="en-US" sz="1600" b="0" i="0" u="none" strike="noStrike" cap="none" normalizeH="0" baseline="0" dirty="0" err="1" smtClean="0">
                <a:ln>
                  <a:noFill/>
                </a:ln>
                <a:solidFill>
                  <a:schemeClr val="tx1"/>
                </a:solidFill>
                <a:effectLst/>
                <a:latin typeface="Arial" panose="020B0604020202020204" pitchFamily="34" charset="0"/>
              </a:rPr>
              <a:t>ReLu</a:t>
            </a:r>
            <a:r>
              <a:rPr kumimoji="0" lang="en-US" altLang="en-US" sz="1600" b="0" i="0" u="none" strike="noStrike" cap="none" normalizeH="0" baseline="0" dirty="0" smtClean="0">
                <a:ln>
                  <a:noFill/>
                </a:ln>
                <a:solidFill>
                  <a:schemeClr val="tx1"/>
                </a:solidFill>
                <a:effectLst/>
                <a:latin typeface="Arial" panose="020B0604020202020204" pitchFamily="34" charset="0"/>
              </a:rPr>
              <a:t>.</a:t>
            </a:r>
          </a:p>
          <a:p>
            <a:pPr marL="457200" lvl="1" indent="0" algn="just" eaLnBrk="0" fontAlgn="base" hangingPunct="0">
              <a:lnSpc>
                <a:spcPct val="100000"/>
              </a:lnSpc>
              <a:spcBef>
                <a:spcPct val="0"/>
              </a:spcBef>
              <a:spcAft>
                <a:spcPct val="0"/>
              </a:spcAft>
              <a:buFontTx/>
              <a:buChar char="•"/>
            </a:pPr>
            <a:r>
              <a:rPr kumimoji="0" lang="en-US" altLang="en-US" sz="1600" b="0" i="0" u="none" strike="noStrike" cap="none" normalizeH="0" baseline="0" dirty="0" smtClean="0">
                <a:ln>
                  <a:noFill/>
                </a:ln>
                <a:solidFill>
                  <a:schemeClr val="tx1"/>
                </a:solidFill>
                <a:effectLst/>
                <a:latin typeface="Arial" panose="020B0604020202020204" pitchFamily="34" charset="0"/>
              </a:rPr>
              <a:t>The </a:t>
            </a:r>
            <a:r>
              <a:rPr kumimoji="0" lang="en-US" altLang="en-US" sz="1600" b="0" i="0" u="none" strike="noStrike" cap="none" normalizeH="0" baseline="0" dirty="0" err="1" smtClean="0">
                <a:ln>
                  <a:noFill/>
                </a:ln>
                <a:solidFill>
                  <a:schemeClr val="tx1"/>
                </a:solidFill>
                <a:effectLst/>
                <a:latin typeface="Arial" panose="020B0604020202020204" pitchFamily="34" charset="0"/>
              </a:rPr>
              <a:t>ReLu</a:t>
            </a:r>
            <a:r>
              <a:rPr kumimoji="0" lang="en-US" altLang="en-US" sz="1600" b="0" i="0" u="none" strike="noStrike" cap="none" normalizeH="0" baseline="0" dirty="0" smtClean="0">
                <a:ln>
                  <a:noFill/>
                </a:ln>
                <a:solidFill>
                  <a:schemeClr val="tx1"/>
                </a:solidFill>
                <a:effectLst/>
                <a:latin typeface="Arial" panose="020B0604020202020204" pitchFamily="34" charset="0"/>
              </a:rPr>
              <a:t> layer will determine whether an input node will 'fire' given the input data. This 'firing' signals whether the</a:t>
            </a:r>
          </a:p>
          <a:p>
            <a:pPr marL="457200" lvl="1" indent="0" algn="just" eaLnBrk="0" fontAlgn="base" hangingPunct="0">
              <a:lnSpc>
                <a:spcPct val="100000"/>
              </a:lnSpc>
              <a:spcBef>
                <a:spcPct val="0"/>
              </a:spcBef>
              <a:spcAft>
                <a:spcPct val="0"/>
              </a:spcAft>
              <a:buNone/>
            </a:pPr>
            <a:r>
              <a:rPr lang="en-US" altLang="en-US" sz="1600" dirty="0">
                <a:latin typeface="Arial" panose="020B0604020202020204" pitchFamily="34" charset="0"/>
              </a:rPr>
              <a:t> </a:t>
            </a:r>
            <a:r>
              <a:rPr kumimoji="0" lang="en-US" altLang="en-US" sz="1600" b="0" i="0" u="none" strike="noStrike" cap="none" normalizeH="0" baseline="0" dirty="0" smtClean="0">
                <a:ln>
                  <a:noFill/>
                </a:ln>
                <a:solidFill>
                  <a:schemeClr val="tx1"/>
                </a:solidFill>
                <a:effectLst/>
                <a:latin typeface="Arial" panose="020B0604020202020204" pitchFamily="34" charset="0"/>
              </a:rPr>
              <a:t> convolution layer's filters have detected a visual feature.</a:t>
            </a:r>
          </a:p>
          <a:p>
            <a:pPr marL="457200" lvl="1" indent="0" algn="just" eaLnBrk="0" fontAlgn="base" hangingPunct="0">
              <a:lnSpc>
                <a:spcPct val="100000"/>
              </a:lnSpc>
              <a:spcBef>
                <a:spcPct val="0"/>
              </a:spcBef>
              <a:spcAft>
                <a:spcPct val="0"/>
              </a:spcAft>
              <a:buFontTx/>
              <a:buChar char="•"/>
            </a:pPr>
            <a:r>
              <a:rPr kumimoji="0" lang="en-US" altLang="en-US" sz="1600" b="0" i="0" u="none" strike="noStrike" cap="none" normalizeH="0" baseline="0" dirty="0" smtClean="0">
                <a:ln>
                  <a:noFill/>
                </a:ln>
                <a:solidFill>
                  <a:schemeClr val="tx1"/>
                </a:solidFill>
                <a:effectLst/>
                <a:latin typeface="Arial" panose="020B0604020202020204" pitchFamily="34" charset="0"/>
              </a:rPr>
              <a:t>The dimensions of the volume are left unchanged.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3. Pooling Layer: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457200" lvl="1" indent="0" eaLnBrk="0" fontAlgn="base" hangingPunct="0">
              <a:lnSpc>
                <a:spcPct val="100000"/>
              </a:lnSpc>
              <a:spcBef>
                <a:spcPct val="0"/>
              </a:spcBef>
              <a:spcAft>
                <a:spcPct val="0"/>
              </a:spcAft>
              <a:buFontTx/>
              <a:buChar char="•"/>
            </a:pPr>
            <a:r>
              <a:rPr kumimoji="0" lang="en-US" altLang="en-US" sz="1600" b="0" i="0" u="none" strike="noStrike" cap="none" normalizeH="0" baseline="0" dirty="0" smtClean="0">
                <a:ln>
                  <a:noFill/>
                </a:ln>
                <a:solidFill>
                  <a:schemeClr val="tx1"/>
                </a:solidFill>
                <a:effectLst/>
                <a:latin typeface="Arial" panose="020B0604020202020204" pitchFamily="34" charset="0"/>
              </a:rPr>
              <a:t>A down-sampling strategy is applied to reduce the width and height of the output volume.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Arial" panose="020B0604020202020204" pitchFamily="34" charset="0"/>
              </a:rPr>
              <a:t>4. Fully-Connected Layer:</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457200" lvl="1" indent="0" algn="just" eaLnBrk="0" fontAlgn="base" hangingPunct="0">
              <a:lnSpc>
                <a:spcPct val="100000"/>
              </a:lnSpc>
              <a:spcBef>
                <a:spcPct val="0"/>
              </a:spcBef>
              <a:spcAft>
                <a:spcPct val="0"/>
              </a:spcAft>
              <a:buFontTx/>
              <a:buChar char="•"/>
            </a:pPr>
            <a:r>
              <a:rPr kumimoji="0" lang="en-US" altLang="en-US" sz="1600" b="0" i="0" u="none" strike="noStrike" cap="none" normalizeH="0" baseline="0" dirty="0" smtClean="0">
                <a:ln>
                  <a:noFill/>
                </a:ln>
                <a:solidFill>
                  <a:schemeClr val="tx1"/>
                </a:solidFill>
                <a:effectLst/>
                <a:latin typeface="Arial" panose="020B0604020202020204" pitchFamily="34" charset="0"/>
              </a:rPr>
              <a:t>The output volume, i.e. 'convolved features', are passed to a Fully-Connected Layer of nodes.</a:t>
            </a:r>
          </a:p>
          <a:p>
            <a:pPr marL="457200" lvl="1" indent="0" algn="just" eaLnBrk="0" fontAlgn="base" hangingPunct="0">
              <a:lnSpc>
                <a:spcPct val="100000"/>
              </a:lnSpc>
              <a:spcBef>
                <a:spcPct val="0"/>
              </a:spcBef>
              <a:spcAft>
                <a:spcPct val="0"/>
              </a:spcAft>
              <a:buFontTx/>
              <a:buChar char="•"/>
            </a:pPr>
            <a:r>
              <a:rPr kumimoji="0" lang="en-US" altLang="en-US" sz="1600" b="0" i="0" u="none" strike="noStrike" cap="none" normalizeH="0" baseline="0" dirty="0" smtClean="0">
                <a:ln>
                  <a:noFill/>
                </a:ln>
                <a:solidFill>
                  <a:schemeClr val="tx1"/>
                </a:solidFill>
                <a:effectLst/>
                <a:latin typeface="Arial" panose="020B0604020202020204" pitchFamily="34" charset="0"/>
              </a:rPr>
              <a:t>Like conventional neural-networks, every node in this layer is connected to every node in the volume of features</a:t>
            </a:r>
          </a:p>
          <a:p>
            <a:pPr marL="457200" lvl="1" indent="0" algn="just" eaLnBrk="0" fontAlgn="base" hangingPunct="0">
              <a:lnSpc>
                <a:spcPct val="100000"/>
              </a:lnSpc>
              <a:spcBef>
                <a:spcPct val="0"/>
              </a:spcBef>
              <a:spcAft>
                <a:spcPct val="0"/>
              </a:spcAft>
              <a:buNone/>
            </a:pPr>
            <a:r>
              <a:rPr kumimoji="0" lang="en-US" altLang="en-US" sz="1600" b="0" i="0" u="none" strike="noStrike" cap="none" normalizeH="0" baseline="0" dirty="0" smtClean="0">
                <a:ln>
                  <a:noFill/>
                </a:ln>
                <a:solidFill>
                  <a:schemeClr val="tx1"/>
                </a:solidFill>
                <a:effectLst/>
                <a:latin typeface="Arial" panose="020B0604020202020204" pitchFamily="34" charset="0"/>
              </a:rPr>
              <a:t> being fed-forward.</a:t>
            </a:r>
          </a:p>
          <a:p>
            <a:pPr marL="457200" lvl="1" indent="0" algn="just" eaLnBrk="0" fontAlgn="base" hangingPunct="0">
              <a:lnSpc>
                <a:spcPct val="100000"/>
              </a:lnSpc>
              <a:spcBef>
                <a:spcPct val="0"/>
              </a:spcBef>
              <a:spcAft>
                <a:spcPct val="0"/>
              </a:spcAft>
              <a:buFontTx/>
              <a:buChar char="•"/>
            </a:pPr>
            <a:r>
              <a:rPr kumimoji="0" lang="en-US" altLang="en-US" sz="1600" b="0" i="0" u="none" strike="noStrike" cap="none" normalizeH="0" baseline="0" dirty="0" smtClean="0">
                <a:ln>
                  <a:noFill/>
                </a:ln>
                <a:solidFill>
                  <a:schemeClr val="tx1"/>
                </a:solidFill>
                <a:effectLst/>
                <a:latin typeface="Arial" panose="020B0604020202020204" pitchFamily="34" charset="0"/>
              </a:rPr>
              <a:t>The class probabilities are computed and are outputted in a 3D array (the Output Layer) with dimensions: </a:t>
            </a:r>
          </a:p>
          <a:p>
            <a:pPr marL="457200" lvl="1" indent="0" algn="just" eaLnBrk="0" fontAlgn="base" hangingPunct="0">
              <a:lnSpc>
                <a:spcPct val="100000"/>
              </a:lnSpc>
              <a:spcBef>
                <a:spcPct val="0"/>
              </a:spcBef>
              <a:spcAft>
                <a:spcPct val="0"/>
              </a:spcAft>
              <a:buNone/>
            </a:pPr>
            <a:r>
              <a:rPr lang="en-US" altLang="en-US" sz="1600" dirty="0">
                <a:latin typeface="Arial" panose="020B0604020202020204" pitchFamily="34" charset="0"/>
              </a:rPr>
              <a:t> </a:t>
            </a:r>
            <a:r>
              <a:rPr lang="en-US" altLang="en-US" sz="1600" dirty="0" smtClean="0">
                <a:latin typeface="Arial" panose="020B0604020202020204" pitchFamily="34" charset="0"/>
              </a:rPr>
              <a:t>  </a:t>
            </a:r>
            <a:r>
              <a:rPr kumimoji="0" lang="en-US" altLang="en-US" sz="1600" b="0" i="0" u="none" strike="noStrike" cap="none" normalizeH="0" baseline="0" dirty="0" smtClean="0">
                <a:ln>
                  <a:noFill/>
                </a:ln>
                <a:solidFill>
                  <a:schemeClr val="tx1"/>
                </a:solidFill>
                <a:effectLst/>
                <a:latin typeface="Arial Unicode MS"/>
              </a:rPr>
              <a:t>[1 x 1 x K]</a:t>
            </a:r>
            <a:r>
              <a:rPr kumimoji="0" lang="en-US" altLang="en-US" sz="1600" b="0" i="0" u="none" strike="noStrike" cap="none" normalizeH="0" baseline="0" dirty="0" smtClean="0">
                <a:ln>
                  <a:noFill/>
                </a:ln>
                <a:solidFill>
                  <a:schemeClr val="tx1"/>
                </a:solidFill>
                <a:effectLst/>
              </a:rPr>
              <a:t>, where K is the number of classes.</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730881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1.Convolution Layer</a:t>
            </a:r>
          </a:p>
        </p:txBody>
      </p:sp>
      <p:pic>
        <p:nvPicPr>
          <p:cNvPr id="5" name="Content Placeholder 4"/>
          <p:cNvPicPr>
            <a:picLocks noGrp="1" noChangeAspect="1"/>
          </p:cNvPicPr>
          <p:nvPr>
            <p:ph idx="1"/>
          </p:nvPr>
        </p:nvPicPr>
        <p:blipFill>
          <a:blip r:embed="rId2"/>
          <a:stretch>
            <a:fillRect/>
          </a:stretch>
        </p:blipFill>
        <p:spPr>
          <a:xfrm>
            <a:off x="1876096" y="1690688"/>
            <a:ext cx="8095000" cy="4181425"/>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6437365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 Layer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2793" y="1970690"/>
            <a:ext cx="9386414" cy="3279228"/>
          </a:xfrm>
        </p:spPr>
      </p:pic>
      <p:sp>
        <p:nvSpPr>
          <p:cNvPr id="3" name="Footer Placeholder 2"/>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6582768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a. Convolution Operation (for edge detection)</a:t>
            </a:r>
            <a:r>
              <a:rPr lang="en-US" dirty="0" smtClean="0"/>
              <a:t/>
            </a:r>
            <a:br>
              <a:rPr lang="en-US" dirty="0" smtClean="0"/>
            </a:br>
            <a:r>
              <a:rPr lang="en-US" sz="2400" dirty="0" smtClean="0">
                <a:solidFill>
                  <a:srgbClr val="FF0000"/>
                </a:solidFill>
              </a:rPr>
              <a:t>Edge is change in intensity</a:t>
            </a:r>
            <a:endParaRPr lang="en-US" sz="2400"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838200" y="2154821"/>
            <a:ext cx="6224752" cy="2193062"/>
          </a:xfrm>
          <a:prstGeom prst="rect">
            <a:avLst/>
          </a:prstGeom>
        </p:spPr>
      </p:pic>
      <p:sp>
        <p:nvSpPr>
          <p:cNvPr id="3" name="Footer Placeholder 2"/>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19369682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CNN</a:t>
            </a:r>
            <a:endParaRPr lang="en-US"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r>
              <a:rPr lang="en-US" dirty="0" smtClean="0"/>
              <a:t>CNN is also known as </a:t>
            </a:r>
            <a:r>
              <a:rPr lang="en-US" dirty="0" err="1" smtClean="0"/>
              <a:t>Convnet</a:t>
            </a:r>
            <a:r>
              <a:rPr lang="en-US" dirty="0" smtClean="0"/>
              <a:t>, is a special kind of NN for processing data that has a known grid-like topology like time-series data (1D) or Images (2D)</a:t>
            </a:r>
          </a:p>
          <a:p>
            <a:r>
              <a:rPr lang="en-US" dirty="0"/>
              <a:t>ANN-</a:t>
            </a:r>
            <a:r>
              <a:rPr lang="en-US" dirty="0">
                <a:solidFill>
                  <a:srgbClr val="0070C0"/>
                </a:solidFill>
              </a:rPr>
              <a:t>Matrix Multiplication</a:t>
            </a:r>
          </a:p>
          <a:p>
            <a:r>
              <a:rPr lang="en-US" dirty="0"/>
              <a:t>CNN-</a:t>
            </a:r>
            <a:r>
              <a:rPr lang="en-US" dirty="0">
                <a:solidFill>
                  <a:srgbClr val="0070C0"/>
                </a:solidFill>
              </a:rPr>
              <a:t>Convolution operation</a:t>
            </a:r>
          </a:p>
          <a:p>
            <a:endParaRPr lang="en-US" dirty="0"/>
          </a:p>
          <a:p>
            <a:r>
              <a:rPr lang="en-US" dirty="0"/>
              <a:t>CNN is inspired from Visual Cortex</a:t>
            </a:r>
            <a:r>
              <a:rPr lang="en-US" dirty="0" smtClean="0"/>
              <a:t>.</a:t>
            </a:r>
          </a:p>
          <a:p>
            <a:pPr algn="just"/>
            <a:r>
              <a:rPr lang="en-US" dirty="0" smtClean="0"/>
              <a:t>CNN is also inspired from </a:t>
            </a:r>
            <a:r>
              <a:rPr lang="en-US" dirty="0" err="1" smtClean="0"/>
              <a:t>Neocognitron</a:t>
            </a:r>
            <a:r>
              <a:rPr lang="en-US" dirty="0"/>
              <a:t>. </a:t>
            </a:r>
            <a:endParaRPr lang="en-US" dirty="0" smtClean="0"/>
          </a:p>
          <a:p>
            <a:pPr lvl="1" algn="just"/>
            <a:r>
              <a:rPr lang="en-US" dirty="0" smtClean="0"/>
              <a:t>The </a:t>
            </a:r>
            <a:r>
              <a:rPr lang="en-US" dirty="0" err="1"/>
              <a:t>neocognitron</a:t>
            </a:r>
            <a:r>
              <a:rPr lang="en-US" dirty="0"/>
              <a:t> is </a:t>
            </a:r>
            <a:r>
              <a:rPr lang="en-US" b="1" dirty="0"/>
              <a:t>a hierarchical, multilayered artificial neural network proposed by </a:t>
            </a:r>
            <a:r>
              <a:rPr lang="en-US" b="1" dirty="0" err="1"/>
              <a:t>Kunihiko</a:t>
            </a:r>
            <a:r>
              <a:rPr lang="en-US" b="1" dirty="0"/>
              <a:t> Fukushima in 1979</a:t>
            </a:r>
            <a:r>
              <a:rPr lang="en-US" dirty="0"/>
              <a:t>. It has been used for Japanese handwritten character recognition and other pattern recognition tasks, and served as the inspiration for </a:t>
            </a:r>
            <a:r>
              <a:rPr lang="en-US" dirty="0" smtClean="0"/>
              <a:t>CNN.</a:t>
            </a: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42065294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Convolution Operation </a:t>
            </a:r>
            <a:endParaRPr lang="en-US" dirty="0">
              <a:solidFill>
                <a:srgbClr val="0070C0"/>
              </a:solidFill>
            </a:endParaRPr>
          </a:p>
        </p:txBody>
      </p:sp>
      <p:sp>
        <p:nvSpPr>
          <p:cNvPr id="3" name="Footer Placeholder 2"/>
          <p:cNvSpPr>
            <a:spLocks noGrp="1"/>
          </p:cNvSpPr>
          <p:nvPr>
            <p:ph type="ftr" sz="quarter" idx="11"/>
          </p:nvPr>
        </p:nvSpPr>
        <p:spPr/>
        <p:txBody>
          <a:bodyPr/>
          <a:lstStyle/>
          <a:p>
            <a:r>
              <a:rPr lang="en-US" smtClean="0"/>
              <a:t>By : PIYUSH VASHISTHA</a:t>
            </a:r>
            <a:endParaRPr lang="en-US"/>
          </a:p>
        </p:txBody>
      </p:sp>
      <p:sp>
        <p:nvSpPr>
          <p:cNvPr id="5" name="Content Placeholder 4"/>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The given filter is the horizontal filter which detects horizontal edge</a:t>
            </a:r>
            <a:endParaRPr lang="en-US" dirty="0"/>
          </a:p>
        </p:txBody>
      </p:sp>
      <p:pic>
        <p:nvPicPr>
          <p:cNvPr id="6" name="Picture 5"/>
          <p:cNvPicPr>
            <a:picLocks noChangeAspect="1"/>
          </p:cNvPicPr>
          <p:nvPr/>
        </p:nvPicPr>
        <p:blipFill>
          <a:blip r:embed="rId2"/>
          <a:stretch>
            <a:fillRect/>
          </a:stretch>
        </p:blipFill>
        <p:spPr>
          <a:xfrm>
            <a:off x="872359" y="1620868"/>
            <a:ext cx="9248744" cy="2345285"/>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68949222"/>
              </p:ext>
            </p:extLst>
          </p:nvPr>
        </p:nvGraphicFramePr>
        <p:xfrm>
          <a:off x="7819694" y="1825625"/>
          <a:ext cx="2159880" cy="1870210"/>
        </p:xfrm>
        <a:graphic>
          <a:graphicData uri="http://schemas.openxmlformats.org/drawingml/2006/table">
            <a:tbl>
              <a:tblPr firstRow="1" bandRow="1">
                <a:tableStyleId>{5C22544A-7EE6-4342-B048-85BDC9FD1C3A}</a:tableStyleId>
              </a:tblPr>
              <a:tblGrid>
                <a:gridCol w="539970">
                  <a:extLst>
                    <a:ext uri="{9D8B030D-6E8A-4147-A177-3AD203B41FA5}">
                      <a16:colId xmlns:a16="http://schemas.microsoft.com/office/drawing/2014/main" val="2066741104"/>
                    </a:ext>
                  </a:extLst>
                </a:gridCol>
                <a:gridCol w="539970">
                  <a:extLst>
                    <a:ext uri="{9D8B030D-6E8A-4147-A177-3AD203B41FA5}">
                      <a16:colId xmlns:a16="http://schemas.microsoft.com/office/drawing/2014/main" val="486755519"/>
                    </a:ext>
                  </a:extLst>
                </a:gridCol>
                <a:gridCol w="539970">
                  <a:extLst>
                    <a:ext uri="{9D8B030D-6E8A-4147-A177-3AD203B41FA5}">
                      <a16:colId xmlns:a16="http://schemas.microsoft.com/office/drawing/2014/main" val="489946286"/>
                    </a:ext>
                  </a:extLst>
                </a:gridCol>
                <a:gridCol w="539970">
                  <a:extLst>
                    <a:ext uri="{9D8B030D-6E8A-4147-A177-3AD203B41FA5}">
                      <a16:colId xmlns:a16="http://schemas.microsoft.com/office/drawing/2014/main" val="2624216201"/>
                    </a:ext>
                  </a:extLst>
                </a:gridCol>
              </a:tblGrid>
              <a:tr h="3253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1995955666"/>
                  </a:ext>
                </a:extLst>
              </a:tr>
              <a:tr h="569345">
                <a:tc>
                  <a:txBody>
                    <a:bodyPr/>
                    <a:lstStyle/>
                    <a:p>
                      <a:r>
                        <a:rPr lang="en-US" dirty="0" smtClean="0"/>
                        <a:t>255</a:t>
                      </a:r>
                      <a:endParaRPr lang="en-US" dirty="0"/>
                    </a:p>
                  </a:txBody>
                  <a:tcPr/>
                </a:tc>
                <a:tc>
                  <a:txBody>
                    <a:bodyPr/>
                    <a:lstStyle/>
                    <a:p>
                      <a:r>
                        <a:rPr lang="en-US" dirty="0" smtClean="0"/>
                        <a:t>255</a:t>
                      </a:r>
                      <a:endParaRPr lang="en-US" dirty="0"/>
                    </a:p>
                  </a:txBody>
                  <a:tcPr/>
                </a:tc>
                <a:tc>
                  <a:txBody>
                    <a:bodyPr/>
                    <a:lstStyle/>
                    <a:p>
                      <a:r>
                        <a:rPr lang="en-US" dirty="0" smtClean="0"/>
                        <a:t>255</a:t>
                      </a:r>
                      <a:endParaRPr lang="en-US" dirty="0"/>
                    </a:p>
                  </a:txBody>
                  <a:tcPr/>
                </a:tc>
                <a:tc>
                  <a:txBody>
                    <a:bodyPr/>
                    <a:lstStyle/>
                    <a:p>
                      <a:r>
                        <a:rPr lang="en-US" dirty="0" smtClean="0"/>
                        <a:t>255</a:t>
                      </a:r>
                      <a:endParaRPr lang="en-US" dirty="0"/>
                    </a:p>
                  </a:txBody>
                  <a:tcPr/>
                </a:tc>
                <a:extLst>
                  <a:ext uri="{0D108BD9-81ED-4DB2-BD59-A6C34878D82A}">
                    <a16:rowId xmlns:a16="http://schemas.microsoft.com/office/drawing/2014/main" val="1295540901"/>
                  </a:ext>
                </a:extLst>
              </a:tr>
              <a:tr h="569345">
                <a:tc>
                  <a:txBody>
                    <a:bodyPr/>
                    <a:lstStyle/>
                    <a:p>
                      <a:r>
                        <a:rPr lang="en-US" dirty="0" smtClean="0"/>
                        <a:t>255</a:t>
                      </a:r>
                      <a:endParaRPr lang="en-US" dirty="0"/>
                    </a:p>
                  </a:txBody>
                  <a:tcPr/>
                </a:tc>
                <a:tc>
                  <a:txBody>
                    <a:bodyPr/>
                    <a:lstStyle/>
                    <a:p>
                      <a:r>
                        <a:rPr lang="en-US" dirty="0" smtClean="0"/>
                        <a:t>255</a:t>
                      </a:r>
                      <a:endParaRPr lang="en-US" dirty="0"/>
                    </a:p>
                  </a:txBody>
                  <a:tcPr/>
                </a:tc>
                <a:tc>
                  <a:txBody>
                    <a:bodyPr/>
                    <a:lstStyle/>
                    <a:p>
                      <a:r>
                        <a:rPr lang="en-US" dirty="0" smtClean="0"/>
                        <a:t>255</a:t>
                      </a:r>
                      <a:endParaRPr lang="en-US" dirty="0"/>
                    </a:p>
                  </a:txBody>
                  <a:tcPr/>
                </a:tc>
                <a:tc>
                  <a:txBody>
                    <a:bodyPr/>
                    <a:lstStyle/>
                    <a:p>
                      <a:r>
                        <a:rPr lang="en-US" dirty="0" smtClean="0"/>
                        <a:t>255</a:t>
                      </a:r>
                      <a:endParaRPr lang="en-US" dirty="0"/>
                    </a:p>
                  </a:txBody>
                  <a:tcPr/>
                </a:tc>
                <a:extLst>
                  <a:ext uri="{0D108BD9-81ED-4DB2-BD59-A6C34878D82A}">
                    <a16:rowId xmlns:a16="http://schemas.microsoft.com/office/drawing/2014/main" val="3746888195"/>
                  </a:ext>
                </a:extLst>
              </a:tr>
              <a:tr h="325340">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3671550602"/>
                  </a:ext>
                </a:extLst>
              </a:tr>
            </a:tbl>
          </a:graphicData>
        </a:graphic>
      </p:graphicFrame>
    </p:spTree>
    <p:extLst>
      <p:ext uri="{BB962C8B-B14F-4D97-AF65-F5344CB8AC3E}">
        <p14:creationId xmlns:p14="http://schemas.microsoft.com/office/powerpoint/2010/main" val="20451654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Shape of Feature Map in Grayscale Image</a:t>
            </a:r>
            <a:endParaRPr lang="en-US" dirty="0"/>
          </a:p>
        </p:txBody>
      </p:sp>
      <p:sp>
        <p:nvSpPr>
          <p:cNvPr id="3" name="Footer Placeholder 2"/>
          <p:cNvSpPr>
            <a:spLocks noGrp="1"/>
          </p:cNvSpPr>
          <p:nvPr>
            <p:ph type="ftr" sz="quarter" idx="11"/>
          </p:nvPr>
        </p:nvSpPr>
        <p:spPr/>
        <p:txBody>
          <a:bodyPr/>
          <a:lstStyle/>
          <a:p>
            <a:r>
              <a:rPr lang="en-US" smtClean="0"/>
              <a:t>By : PIYUSH VASHISTHA</a:t>
            </a:r>
            <a:endParaRPr lang="en-US"/>
          </a:p>
        </p:txBody>
      </p:sp>
      <p:sp>
        <p:nvSpPr>
          <p:cNvPr id="5" name="Content Placeholder 4"/>
          <p:cNvSpPr>
            <a:spLocks noGrp="1"/>
          </p:cNvSpPr>
          <p:nvPr>
            <p:ph idx="1"/>
          </p:nvPr>
        </p:nvSpPr>
        <p:spPr/>
        <p:txBody>
          <a:bodyPr>
            <a:normAutofit/>
          </a:bodyPr>
          <a:lstStyle/>
          <a:p>
            <a:endParaRPr lang="en-US" dirty="0" smtClean="0"/>
          </a:p>
          <a:p>
            <a:endParaRPr lang="en-US" dirty="0"/>
          </a:p>
          <a:p>
            <a:endParaRPr lang="en-US" dirty="0" smtClean="0"/>
          </a:p>
          <a:p>
            <a:pPr marL="0" indent="0">
              <a:buNone/>
            </a:pPr>
            <a:endParaRPr lang="en-US" dirty="0" smtClean="0"/>
          </a:p>
          <a:p>
            <a:pPr marL="0" indent="0">
              <a:buNone/>
            </a:pPr>
            <a:r>
              <a:rPr lang="en-US" dirty="0" smtClean="0">
                <a:solidFill>
                  <a:srgbClr val="FF0000"/>
                </a:solidFill>
              </a:rPr>
              <a:t>           Image                             Filter            Feature Map</a:t>
            </a:r>
            <a:endParaRPr lang="en-US" dirty="0">
              <a:solidFill>
                <a:srgbClr val="FF0000"/>
              </a:solidFill>
            </a:endParaRPr>
          </a:p>
          <a:p>
            <a:r>
              <a:rPr lang="en-US" dirty="0" smtClean="0"/>
              <a:t>         6x6                                  3x3                    4x4</a:t>
            </a:r>
          </a:p>
          <a:p>
            <a:r>
              <a:rPr lang="en-US" dirty="0" smtClean="0"/>
              <a:t>       28x28                                3x3                  26x26</a:t>
            </a:r>
          </a:p>
          <a:p>
            <a:r>
              <a:rPr lang="en-US" dirty="0" smtClean="0"/>
              <a:t>         </a:t>
            </a:r>
            <a:r>
              <a:rPr lang="en-US" dirty="0" err="1" smtClean="0"/>
              <a:t>nxn</a:t>
            </a:r>
            <a:r>
              <a:rPr lang="en-US" dirty="0" smtClean="0"/>
              <a:t>                                   </a:t>
            </a:r>
            <a:r>
              <a:rPr lang="en-US" dirty="0" err="1" smtClean="0"/>
              <a:t>fxf</a:t>
            </a:r>
            <a:r>
              <a:rPr lang="en-US" dirty="0" smtClean="0"/>
              <a:t>               (n-f+1)x(n-f+1)</a:t>
            </a:r>
            <a:endParaRPr lang="en-US" dirty="0"/>
          </a:p>
        </p:txBody>
      </p:sp>
      <p:pic>
        <p:nvPicPr>
          <p:cNvPr id="6" name="Picture 5"/>
          <p:cNvPicPr>
            <a:picLocks noChangeAspect="1"/>
          </p:cNvPicPr>
          <p:nvPr/>
        </p:nvPicPr>
        <p:blipFill>
          <a:blip r:embed="rId2"/>
          <a:stretch>
            <a:fillRect/>
          </a:stretch>
        </p:blipFill>
        <p:spPr>
          <a:xfrm>
            <a:off x="1103587" y="1870075"/>
            <a:ext cx="7305510" cy="1852522"/>
          </a:xfrm>
          <a:prstGeom prst="rect">
            <a:avLst/>
          </a:prstGeom>
        </p:spPr>
      </p:pic>
    </p:spTree>
    <p:extLst>
      <p:ext uri="{BB962C8B-B14F-4D97-AF65-F5344CB8AC3E}">
        <p14:creationId xmlns:p14="http://schemas.microsoft.com/office/powerpoint/2010/main" val="513353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Shape of Feature Map in RGB Image</a:t>
            </a:r>
            <a:br>
              <a:rPr lang="en-US" dirty="0" smtClean="0"/>
            </a:br>
            <a:r>
              <a:rPr lang="en-US" sz="2400" dirty="0" smtClean="0"/>
              <a:t>We get Single Channel Feature Map of shape (n-m+1)x(n-m+1)</a:t>
            </a:r>
            <a:endParaRPr lang="en-US" sz="2400" dirty="0"/>
          </a:p>
        </p:txBody>
      </p:sp>
      <p:sp>
        <p:nvSpPr>
          <p:cNvPr id="3" name="Footer Placeholder 2"/>
          <p:cNvSpPr>
            <a:spLocks noGrp="1"/>
          </p:cNvSpPr>
          <p:nvPr>
            <p:ph type="ftr" sz="quarter" idx="11"/>
          </p:nvPr>
        </p:nvSpPr>
        <p:spPr/>
        <p:txBody>
          <a:bodyPr/>
          <a:lstStyle/>
          <a:p>
            <a:r>
              <a:rPr lang="en-US" smtClean="0"/>
              <a:t>By : PIYUSH VASHISTHA</a:t>
            </a:r>
            <a:endParaRPr lang="en-US"/>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1625692" y="2286301"/>
            <a:ext cx="9208431" cy="3429986"/>
          </a:xfrm>
          <a:prstGeom prst="rect">
            <a:avLst/>
          </a:prstGeom>
        </p:spPr>
      </p:pic>
    </p:spTree>
    <p:extLst>
      <p:ext uri="{BB962C8B-B14F-4D97-AF65-F5344CB8AC3E}">
        <p14:creationId xmlns:p14="http://schemas.microsoft.com/office/powerpoint/2010/main" val="22657392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By : PIYUSH VASHISTHA</a:t>
            </a:r>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0755" y="1940281"/>
            <a:ext cx="5934075" cy="3333750"/>
          </a:xfrm>
          <a:prstGeom prst="rect">
            <a:avLst/>
          </a:prstGeom>
        </p:spPr>
      </p:pic>
    </p:spTree>
    <p:extLst>
      <p:ext uri="{BB962C8B-B14F-4D97-AF65-F5344CB8AC3E}">
        <p14:creationId xmlns:p14="http://schemas.microsoft.com/office/powerpoint/2010/main" val="30473251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Applying Multiple Filters in a Single Image</a:t>
            </a:r>
            <a:endParaRPr lang="en-US" dirty="0"/>
          </a:p>
        </p:txBody>
      </p:sp>
      <p:pic>
        <p:nvPicPr>
          <p:cNvPr id="4" name="Content Placeholder 3"/>
          <p:cNvPicPr>
            <a:picLocks noGrp="1" noChangeAspect="1"/>
          </p:cNvPicPr>
          <p:nvPr>
            <p:ph idx="1"/>
          </p:nvPr>
        </p:nvPicPr>
        <p:blipFill>
          <a:blip r:embed="rId2"/>
          <a:stretch>
            <a:fillRect/>
          </a:stretch>
        </p:blipFill>
        <p:spPr>
          <a:xfrm>
            <a:off x="1449183" y="1690688"/>
            <a:ext cx="9015601" cy="3937602"/>
          </a:xfrm>
          <a:prstGeom prst="rect">
            <a:avLst/>
          </a:prstGeom>
        </p:spPr>
      </p:pic>
      <p:sp>
        <p:nvSpPr>
          <p:cNvPr id="3" name="Footer Placeholder 2"/>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4020970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rPr>
              <a:t>b. </a:t>
            </a:r>
            <a:r>
              <a:rPr lang="en-US" dirty="0">
                <a:solidFill>
                  <a:srgbClr val="0070C0"/>
                </a:solidFill>
              </a:rPr>
              <a:t>P</a:t>
            </a:r>
            <a:r>
              <a:rPr lang="en-US" dirty="0" smtClean="0">
                <a:solidFill>
                  <a:srgbClr val="0070C0"/>
                </a:solidFill>
              </a:rPr>
              <a:t>adding: </a:t>
            </a:r>
            <a:r>
              <a:rPr lang="en-US" sz="2400" dirty="0" smtClean="0">
                <a:solidFill>
                  <a:srgbClr val="FF0000"/>
                </a:solidFill>
              </a:rPr>
              <a:t>To retain the shape of the original image.</a:t>
            </a:r>
            <a:endParaRPr lang="en-US" sz="2400" dirty="0">
              <a:solidFill>
                <a:srgbClr val="FF0000"/>
              </a:solidFill>
            </a:endParaRPr>
          </a:p>
        </p:txBody>
      </p:sp>
      <p:sp>
        <p:nvSpPr>
          <p:cNvPr id="3" name="Footer Placeholder 2"/>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9390233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FF0000"/>
                </a:solidFill>
              </a:rPr>
              <a:t>Feature Map after applying Convolution on Zero-padded image </a:t>
            </a:r>
            <a:endParaRPr lang="en-US" sz="3200"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0" y="2096294"/>
            <a:ext cx="7620000" cy="3810000"/>
          </a:xfrm>
        </p:spPr>
      </p:pic>
      <p:sp>
        <p:nvSpPr>
          <p:cNvPr id="3" name="Footer Placeholder 2"/>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9325216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 of padding: Retain Original Shape</a:t>
            </a:r>
            <a:endParaRPr lang="en-US" dirty="0"/>
          </a:p>
        </p:txBody>
      </p:sp>
      <p:sp>
        <p:nvSpPr>
          <p:cNvPr id="3" name="Content Placeholder 2"/>
          <p:cNvSpPr>
            <a:spLocks noGrp="1"/>
          </p:cNvSpPr>
          <p:nvPr>
            <p:ph idx="1"/>
          </p:nvPr>
        </p:nvSpPr>
        <p:spPr/>
        <p:txBody>
          <a:bodyPr>
            <a:normAutofit lnSpcReduction="10000"/>
          </a:bodyPr>
          <a:lstStyle/>
          <a:p>
            <a:r>
              <a:rPr lang="en-US" dirty="0" smtClean="0"/>
              <a:t>Image after applying Convolution and before padding : </a:t>
            </a:r>
            <a:r>
              <a:rPr lang="en-US" dirty="0" smtClean="0">
                <a:solidFill>
                  <a:srgbClr val="FF0000"/>
                </a:solidFill>
              </a:rPr>
              <a:t>n-f+1</a:t>
            </a:r>
          </a:p>
          <a:p>
            <a:r>
              <a:rPr lang="en-US" dirty="0" smtClean="0"/>
              <a:t>Image after applying Convolution and after padding:     </a:t>
            </a:r>
            <a:r>
              <a:rPr lang="en-US" dirty="0" smtClean="0">
                <a:solidFill>
                  <a:srgbClr val="FF0000"/>
                </a:solidFill>
              </a:rPr>
              <a:t>n-f+1</a:t>
            </a:r>
            <a:r>
              <a:rPr lang="en-US" dirty="0" smtClean="0">
                <a:solidFill>
                  <a:srgbClr val="0070C0"/>
                </a:solidFill>
              </a:rPr>
              <a:t>+2p </a:t>
            </a:r>
          </a:p>
          <a:p>
            <a:endParaRPr lang="en-US" dirty="0">
              <a:solidFill>
                <a:srgbClr val="0070C0"/>
              </a:solidFill>
            </a:endParaRPr>
          </a:p>
          <a:p>
            <a:r>
              <a:rPr lang="en-US" sz="1800" dirty="0" smtClean="0"/>
              <a:t>Let Original Size of Image : 5x5</a:t>
            </a:r>
          </a:p>
          <a:p>
            <a:r>
              <a:rPr lang="en-US" sz="1800" dirty="0"/>
              <a:t>Image after applying Convolution and before padding : </a:t>
            </a:r>
            <a:r>
              <a:rPr lang="en-US" sz="1800" dirty="0" smtClean="0">
                <a:solidFill>
                  <a:srgbClr val="FF0000"/>
                </a:solidFill>
              </a:rPr>
              <a:t>(n-f+1)x </a:t>
            </a:r>
            <a:r>
              <a:rPr lang="en-US" sz="1800" dirty="0">
                <a:solidFill>
                  <a:srgbClr val="FF0000"/>
                </a:solidFill>
              </a:rPr>
              <a:t>(n-f+1</a:t>
            </a:r>
            <a:r>
              <a:rPr lang="en-US" sz="1800" dirty="0" smtClean="0">
                <a:solidFill>
                  <a:srgbClr val="FF0000"/>
                </a:solidFill>
              </a:rPr>
              <a:t>)         </a:t>
            </a:r>
          </a:p>
          <a:p>
            <a:pPr marL="0" indent="0">
              <a:buNone/>
            </a:pPr>
            <a:r>
              <a:rPr lang="en-US" sz="1800" dirty="0">
                <a:solidFill>
                  <a:srgbClr val="FF0000"/>
                </a:solidFill>
              </a:rPr>
              <a:t>	</a:t>
            </a:r>
            <a:r>
              <a:rPr lang="en-US" sz="1800" dirty="0" smtClean="0">
                <a:solidFill>
                  <a:srgbClr val="FF0000"/>
                </a:solidFill>
              </a:rPr>
              <a:t>				             =(5-3+1)x</a:t>
            </a:r>
            <a:r>
              <a:rPr lang="en-US" sz="1800" dirty="0">
                <a:solidFill>
                  <a:srgbClr val="FF0000"/>
                </a:solidFill>
              </a:rPr>
              <a:t>(5-3+1)</a:t>
            </a:r>
            <a:r>
              <a:rPr lang="en-US" sz="1800" dirty="0" smtClean="0">
                <a:solidFill>
                  <a:srgbClr val="FF0000"/>
                </a:solidFill>
              </a:rPr>
              <a:t>  </a:t>
            </a:r>
          </a:p>
          <a:p>
            <a:pPr marL="0" indent="0">
              <a:buNone/>
            </a:pPr>
            <a:r>
              <a:rPr lang="en-US" sz="1800" dirty="0">
                <a:solidFill>
                  <a:srgbClr val="FF0000"/>
                </a:solidFill>
              </a:rPr>
              <a:t> </a:t>
            </a:r>
            <a:r>
              <a:rPr lang="en-US" sz="1800" dirty="0" smtClean="0">
                <a:solidFill>
                  <a:srgbClr val="FF0000"/>
                </a:solidFill>
              </a:rPr>
              <a:t>                                                                                                   =3x3</a:t>
            </a:r>
          </a:p>
          <a:p>
            <a:r>
              <a:rPr lang="en-US" sz="1800" dirty="0"/>
              <a:t>Image after applying Convolution and </a:t>
            </a:r>
            <a:r>
              <a:rPr lang="en-US" sz="1800" dirty="0" smtClean="0"/>
              <a:t>after </a:t>
            </a:r>
            <a:r>
              <a:rPr lang="en-US" sz="1800" dirty="0"/>
              <a:t>padding : </a:t>
            </a:r>
            <a:r>
              <a:rPr lang="en-US" sz="1800" dirty="0" smtClean="0">
                <a:solidFill>
                  <a:srgbClr val="FF0000"/>
                </a:solidFill>
              </a:rPr>
              <a:t>(n-f+1+2)x </a:t>
            </a:r>
            <a:r>
              <a:rPr lang="en-US" sz="1800" dirty="0">
                <a:solidFill>
                  <a:srgbClr val="FF0000"/>
                </a:solidFill>
              </a:rPr>
              <a:t>(</a:t>
            </a:r>
            <a:r>
              <a:rPr lang="en-US" sz="1800" dirty="0" smtClean="0">
                <a:solidFill>
                  <a:srgbClr val="FF0000"/>
                </a:solidFill>
              </a:rPr>
              <a:t>n-f+1+2)   </a:t>
            </a:r>
          </a:p>
          <a:p>
            <a:pPr marL="0" indent="0">
              <a:buNone/>
            </a:pPr>
            <a:r>
              <a:rPr lang="en-US" sz="1800" dirty="0" smtClean="0">
                <a:solidFill>
                  <a:srgbClr val="FF0000"/>
                </a:solidFill>
              </a:rPr>
              <a:t>					            =(5-3+1+2)x(5-3+1+2)</a:t>
            </a:r>
          </a:p>
          <a:p>
            <a:pPr marL="0" indent="0">
              <a:buNone/>
            </a:pPr>
            <a:r>
              <a:rPr lang="en-US" sz="1800" dirty="0">
                <a:solidFill>
                  <a:srgbClr val="FF0000"/>
                </a:solidFill>
              </a:rPr>
              <a:t> </a:t>
            </a:r>
            <a:r>
              <a:rPr lang="en-US" sz="1800" dirty="0" smtClean="0">
                <a:solidFill>
                  <a:srgbClr val="FF0000"/>
                </a:solidFill>
              </a:rPr>
              <a:t>                                                                                                  =5x5</a:t>
            </a:r>
          </a:p>
          <a:p>
            <a:pPr marL="0" indent="0">
              <a:buNone/>
            </a:pPr>
            <a:r>
              <a:rPr lang="en-US" sz="1800" dirty="0">
                <a:solidFill>
                  <a:srgbClr val="FF0000"/>
                </a:solidFill>
              </a:rPr>
              <a:t> </a:t>
            </a:r>
            <a:r>
              <a:rPr lang="en-US" sz="1800" dirty="0" smtClean="0">
                <a:solidFill>
                  <a:srgbClr val="FF0000"/>
                </a:solidFill>
              </a:rPr>
              <a:t>                                                                                                  =Original Image Size</a:t>
            </a:r>
            <a:endParaRPr lang="en-US" sz="1800" dirty="0">
              <a:solidFill>
                <a:srgbClr val="FF0000"/>
              </a:solidFill>
            </a:endParaRPr>
          </a:p>
          <a:p>
            <a:endParaRPr lang="en-US" sz="1800" dirty="0">
              <a:solidFill>
                <a:srgbClr val="FF0000"/>
              </a:solidFill>
            </a:endParaRPr>
          </a:p>
          <a:p>
            <a:endParaRPr lang="en-US" dirty="0" smtClean="0"/>
          </a:p>
          <a:p>
            <a:endParaRPr lang="en-US" dirty="0">
              <a:solidFill>
                <a:srgbClr val="0070C0"/>
              </a:solidFill>
            </a:endParaRPr>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13075953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79462"/>
          </a:xfrm>
        </p:spPr>
        <p:txBody>
          <a:bodyPr/>
          <a:lstStyle/>
          <a:p>
            <a:r>
              <a:rPr lang="en-US" dirty="0" smtClean="0">
                <a:solidFill>
                  <a:srgbClr val="FF0000"/>
                </a:solidFill>
              </a:rPr>
              <a:t>Padding in </a:t>
            </a:r>
            <a:r>
              <a:rPr lang="en-US" dirty="0" err="1" smtClean="0">
                <a:solidFill>
                  <a:srgbClr val="FF0000"/>
                </a:solidFill>
              </a:rPr>
              <a:t>Keras</a:t>
            </a:r>
            <a:endParaRPr lang="en-US" dirty="0">
              <a:solidFill>
                <a:srgbClr val="FF0000"/>
              </a:solidFill>
            </a:endParaRPr>
          </a:p>
        </p:txBody>
      </p:sp>
      <p:sp>
        <p:nvSpPr>
          <p:cNvPr id="3" name="Content Placeholder 2"/>
          <p:cNvSpPr>
            <a:spLocks noGrp="1"/>
          </p:cNvSpPr>
          <p:nvPr>
            <p:ph idx="1"/>
          </p:nvPr>
        </p:nvSpPr>
        <p:spPr>
          <a:xfrm>
            <a:off x="838200" y="1144588"/>
            <a:ext cx="10515600" cy="5032375"/>
          </a:xfrm>
        </p:spPr>
        <p:txBody>
          <a:bodyPr/>
          <a:lstStyle/>
          <a:p>
            <a:r>
              <a:rPr lang="en-US" dirty="0" smtClean="0"/>
              <a:t>padding=valid              It means padding is not used</a:t>
            </a:r>
          </a:p>
          <a:p>
            <a:pPr marL="0" indent="0">
              <a:buNone/>
            </a:pPr>
            <a:endParaRPr lang="en-US" dirty="0" smtClean="0"/>
          </a:p>
          <a:p>
            <a:r>
              <a:rPr lang="en-US" dirty="0" smtClean="0"/>
              <a:t>Padding=same             It means padding is used and it keeps the shape same as of Original Image</a:t>
            </a:r>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42540757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68302" y="551793"/>
            <a:ext cx="8782323" cy="2475185"/>
          </a:xfrm>
          <a:prstGeom prst="rect">
            <a:avLst/>
          </a:prstGeom>
        </p:spPr>
      </p:pic>
      <p:pic>
        <p:nvPicPr>
          <p:cNvPr id="5" name="Picture 4"/>
          <p:cNvPicPr>
            <a:picLocks noChangeAspect="1"/>
          </p:cNvPicPr>
          <p:nvPr/>
        </p:nvPicPr>
        <p:blipFill>
          <a:blip r:embed="rId3"/>
          <a:stretch>
            <a:fillRect/>
          </a:stretch>
        </p:blipFill>
        <p:spPr>
          <a:xfrm>
            <a:off x="568303" y="3367582"/>
            <a:ext cx="5170345" cy="3380059"/>
          </a:xfrm>
          <a:prstGeom prst="rect">
            <a:avLst/>
          </a:prstGeom>
        </p:spPr>
      </p:pic>
      <p:sp>
        <p:nvSpPr>
          <p:cNvPr id="2" name="Footer Placeholder 1"/>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4353562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sp>
        <p:nvSpPr>
          <p:cNvPr id="3" name="Content Placeholder 2"/>
          <p:cNvSpPr>
            <a:spLocks noGrp="1"/>
          </p:cNvSpPr>
          <p:nvPr>
            <p:ph idx="1"/>
          </p:nvPr>
        </p:nvSpPr>
        <p:spPr/>
        <p:txBody>
          <a:bodyPr/>
          <a:lstStyle/>
          <a:p>
            <a:r>
              <a:rPr lang="en-US" dirty="0"/>
              <a:t>Yann </a:t>
            </a:r>
            <a:r>
              <a:rPr lang="en-US" dirty="0" err="1"/>
              <a:t>LeCun</a:t>
            </a:r>
            <a:r>
              <a:rPr lang="en-US" dirty="0"/>
              <a:t> developed first CNN in 1998 at </a:t>
            </a:r>
            <a:r>
              <a:rPr lang="en-US" dirty="0" err="1"/>
              <a:t>AT</a:t>
            </a:r>
            <a:r>
              <a:rPr lang="en-US" dirty="0"/>
              <a:t> &amp; T Lab. The purpose of this CNN was to scan Bank </a:t>
            </a:r>
            <a:r>
              <a:rPr lang="en-US" dirty="0" err="1"/>
              <a:t>Cheques</a:t>
            </a:r>
            <a:r>
              <a:rPr lang="en-US" dirty="0"/>
              <a:t>.</a:t>
            </a:r>
          </a:p>
          <a:p>
            <a:r>
              <a:rPr lang="en-US" dirty="0" smtClean="0"/>
              <a:t>Then Microsoft used CNN for OCR based hand writing recognition.</a:t>
            </a:r>
          </a:p>
          <a:p>
            <a:r>
              <a:rPr lang="en-US" dirty="0" smtClean="0"/>
              <a:t>After some time, CNN is used for Facial Recognition, Self driving cars</a:t>
            </a: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3162508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17482" y="441436"/>
            <a:ext cx="8842341" cy="2222935"/>
          </a:xfrm>
          <a:prstGeom prst="rect">
            <a:avLst/>
          </a:prstGeom>
        </p:spPr>
      </p:pic>
      <p:pic>
        <p:nvPicPr>
          <p:cNvPr id="5" name="Picture 4"/>
          <p:cNvPicPr>
            <a:picLocks noChangeAspect="1"/>
          </p:cNvPicPr>
          <p:nvPr/>
        </p:nvPicPr>
        <p:blipFill>
          <a:blip r:embed="rId3"/>
          <a:stretch>
            <a:fillRect/>
          </a:stretch>
        </p:blipFill>
        <p:spPr>
          <a:xfrm>
            <a:off x="617482" y="3621142"/>
            <a:ext cx="6424375" cy="2858486"/>
          </a:xfrm>
          <a:prstGeom prst="rect">
            <a:avLst/>
          </a:prstGeom>
        </p:spPr>
      </p:pic>
      <p:sp>
        <p:nvSpPr>
          <p:cNvPr id="2" name="Footer Placeholder 1"/>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42088663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(c)Strides : </a:t>
            </a:r>
            <a:r>
              <a:rPr lang="en-US" sz="2400" dirty="0" smtClean="0">
                <a:solidFill>
                  <a:srgbClr val="FF0000"/>
                </a:solidFill>
              </a:rPr>
              <a:t>It will again decrease the shape of the image</a:t>
            </a:r>
            <a:r>
              <a:rPr lang="en-US" sz="2400" dirty="0" smtClean="0"/>
              <a:t>. If we are using any value other than default value i.e. , then it is known as </a:t>
            </a:r>
            <a:r>
              <a:rPr lang="en-US" sz="2400" dirty="0" err="1" smtClean="0"/>
              <a:t>Strided</a:t>
            </a:r>
            <a:r>
              <a:rPr lang="en-US" sz="2400" dirty="0" smtClean="0"/>
              <a:t> Convolution</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Original Image Size: </a:t>
                </a:r>
                <a:r>
                  <a:rPr lang="en-US" dirty="0" err="1" smtClean="0"/>
                  <a:t>nxn</a:t>
                </a:r>
                <a:endParaRPr lang="en-US" dirty="0" smtClean="0"/>
              </a:p>
              <a:p>
                <a:r>
                  <a:rPr lang="en-US" dirty="0" smtClean="0"/>
                  <a:t>Image Size after Convolution: </a:t>
                </a:r>
                <a:r>
                  <a:rPr lang="en-US" dirty="0" smtClean="0">
                    <a:solidFill>
                      <a:srgbClr val="FF0000"/>
                    </a:solidFill>
                  </a:rPr>
                  <a:t>(n-f+1)x(n-f+1)</a:t>
                </a:r>
              </a:p>
              <a:p>
                <a:r>
                  <a:rPr lang="en-US" dirty="0" smtClean="0"/>
                  <a:t>Image Size after Padding : </a:t>
                </a:r>
                <a:r>
                  <a:rPr lang="en-US" dirty="0">
                    <a:solidFill>
                      <a:srgbClr val="FF0000"/>
                    </a:solidFill>
                  </a:rPr>
                  <a:t>(</a:t>
                </a:r>
                <a:r>
                  <a:rPr lang="en-US" dirty="0" smtClean="0">
                    <a:solidFill>
                      <a:srgbClr val="FF0000"/>
                    </a:solidFill>
                  </a:rPr>
                  <a:t>n-f+1+2p)x(n-f+1+2p)</a:t>
                </a:r>
              </a:p>
              <a:p>
                <a:r>
                  <a:rPr lang="en-US" dirty="0"/>
                  <a:t>Image Size after </a:t>
                </a:r>
                <a:r>
                  <a:rPr lang="en-US" dirty="0" smtClean="0"/>
                  <a:t>Strides : </a:t>
                </a:r>
                <a:r>
                  <a:rPr lang="en-US" dirty="0" smtClean="0">
                    <a:solidFill>
                      <a:srgbClr val="FF0000"/>
                    </a:solidFill>
                  </a:rPr>
                  <a:t>Floor of (</a:t>
                </a:r>
                <a14:m>
                  <m:oMath xmlns:m="http://schemas.openxmlformats.org/officeDocument/2006/math">
                    <m:f>
                      <m:fPr>
                        <m:ctrlPr>
                          <a:rPr lang="en-US"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m:t>
                        </m:r>
                      </m:num>
                      <m:den>
                        <m:r>
                          <a:rPr lang="en-US" b="0" i="1" smtClean="0">
                            <a:solidFill>
                              <a:srgbClr val="FF0000"/>
                            </a:solidFill>
                            <a:latin typeface="Cambria Math" panose="02040503050406030204" pitchFamily="18" charset="0"/>
                          </a:rPr>
                          <m:t>𝑠</m:t>
                        </m:r>
                      </m:den>
                    </m:f>
                  </m:oMath>
                </a14:m>
                <a:r>
                  <a:rPr lang="en-US" dirty="0" smtClean="0">
                    <a:solidFill>
                      <a:srgbClr val="FF0000"/>
                    </a:solidFill>
                  </a:rPr>
                  <a:t>+1)x</a:t>
                </a:r>
                <a:r>
                  <a:rPr lang="en-US" dirty="0">
                    <a:solidFill>
                      <a:srgbClr val="FF0000"/>
                    </a:solidFill>
                  </a:rPr>
                  <a:t> </a:t>
                </a:r>
                <a:r>
                  <a:rPr lang="en-US" dirty="0" smtClean="0">
                    <a:solidFill>
                      <a:srgbClr val="FF0000"/>
                    </a:solidFill>
                  </a:rPr>
                  <a:t>Floor of (</a:t>
                </a:r>
                <a14:m>
                  <m:oMath xmlns:m="http://schemas.openxmlformats.org/officeDocument/2006/math">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𝑛</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𝑓</m:t>
                        </m:r>
                      </m:num>
                      <m:den>
                        <m:r>
                          <a:rPr lang="en-US" i="1">
                            <a:solidFill>
                              <a:srgbClr val="FF0000"/>
                            </a:solidFill>
                            <a:latin typeface="Cambria Math" panose="02040503050406030204" pitchFamily="18" charset="0"/>
                          </a:rPr>
                          <m:t>𝑠</m:t>
                        </m:r>
                      </m:den>
                    </m:f>
                  </m:oMath>
                </a14:m>
                <a:r>
                  <a:rPr lang="en-US" dirty="0">
                    <a:solidFill>
                      <a:srgbClr val="FF0000"/>
                    </a:solidFill>
                  </a:rPr>
                  <a:t>+1</a:t>
                </a:r>
                <a:r>
                  <a:rPr lang="en-US" dirty="0" smtClean="0">
                    <a:solidFill>
                      <a:srgbClr val="FF0000"/>
                    </a:solidFill>
                  </a:rPr>
                  <a:t>)</a:t>
                </a:r>
                <a:endParaRPr lang="en-US" dirty="0" smtClean="0"/>
              </a:p>
              <a:p>
                <a:r>
                  <a:rPr lang="en-US" dirty="0"/>
                  <a:t>Image Size after Strides </a:t>
                </a:r>
                <a:r>
                  <a:rPr lang="en-US" dirty="0" smtClean="0"/>
                  <a:t>and padding both : </a:t>
                </a:r>
              </a:p>
              <a:p>
                <a:pPr marL="0" indent="0">
                  <a:buNone/>
                </a:pPr>
                <a:r>
                  <a:rPr lang="en-US" dirty="0" smtClean="0">
                    <a:solidFill>
                      <a:srgbClr val="FF0000"/>
                    </a:solidFill>
                  </a:rPr>
                  <a:t>Floor of (</a:t>
                </a:r>
                <a14:m>
                  <m:oMath xmlns:m="http://schemas.openxmlformats.org/officeDocument/2006/math">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𝑛</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𝑓</m:t>
                        </m:r>
                        <m:r>
                          <a:rPr lang="en-US" b="0" i="1" smtClean="0">
                            <a:solidFill>
                              <a:srgbClr val="FF0000"/>
                            </a:solidFill>
                            <a:latin typeface="Cambria Math" panose="02040503050406030204" pitchFamily="18" charset="0"/>
                          </a:rPr>
                          <m:t>+2</m:t>
                        </m:r>
                        <m:r>
                          <a:rPr lang="en-US" b="0" i="1" smtClean="0">
                            <a:solidFill>
                              <a:srgbClr val="FF0000"/>
                            </a:solidFill>
                            <a:latin typeface="Cambria Math" panose="02040503050406030204" pitchFamily="18" charset="0"/>
                          </a:rPr>
                          <m:t>𝑝</m:t>
                        </m:r>
                      </m:num>
                      <m:den>
                        <m:r>
                          <a:rPr lang="en-US" i="1">
                            <a:solidFill>
                              <a:srgbClr val="FF0000"/>
                            </a:solidFill>
                            <a:latin typeface="Cambria Math" panose="02040503050406030204" pitchFamily="18" charset="0"/>
                          </a:rPr>
                          <m:t>𝑠</m:t>
                        </m:r>
                      </m:den>
                    </m:f>
                  </m:oMath>
                </a14:m>
                <a:r>
                  <a:rPr lang="en-US" dirty="0">
                    <a:solidFill>
                      <a:srgbClr val="FF0000"/>
                    </a:solidFill>
                  </a:rPr>
                  <a:t>+</a:t>
                </a:r>
                <a:r>
                  <a:rPr lang="en-US" dirty="0" smtClean="0">
                    <a:solidFill>
                      <a:srgbClr val="FF0000"/>
                    </a:solidFill>
                  </a:rPr>
                  <a:t>1)x Floor of  </a:t>
                </a:r>
                <a:r>
                  <a:rPr lang="en-US" dirty="0">
                    <a:solidFill>
                      <a:srgbClr val="FF0000"/>
                    </a:solidFill>
                  </a:rPr>
                  <a:t>(</a:t>
                </a:r>
                <a14:m>
                  <m:oMath xmlns:m="http://schemas.openxmlformats.org/officeDocument/2006/math">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𝑛</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𝑓</m:t>
                        </m:r>
                        <m:r>
                          <a:rPr lang="en-US" b="0" i="1" smtClean="0">
                            <a:solidFill>
                              <a:srgbClr val="FF0000"/>
                            </a:solidFill>
                            <a:latin typeface="Cambria Math" panose="02040503050406030204" pitchFamily="18" charset="0"/>
                          </a:rPr>
                          <m:t>+2</m:t>
                        </m:r>
                        <m:r>
                          <a:rPr lang="en-US" b="0" i="1" smtClean="0">
                            <a:solidFill>
                              <a:srgbClr val="FF0000"/>
                            </a:solidFill>
                            <a:latin typeface="Cambria Math" panose="02040503050406030204" pitchFamily="18" charset="0"/>
                          </a:rPr>
                          <m:t>𝑝</m:t>
                        </m:r>
                      </m:num>
                      <m:den>
                        <m:r>
                          <a:rPr lang="en-US" i="1">
                            <a:solidFill>
                              <a:srgbClr val="FF0000"/>
                            </a:solidFill>
                            <a:latin typeface="Cambria Math" panose="02040503050406030204" pitchFamily="18" charset="0"/>
                          </a:rPr>
                          <m:t>𝑠</m:t>
                        </m:r>
                      </m:den>
                    </m:f>
                  </m:oMath>
                </a14:m>
                <a:r>
                  <a:rPr lang="en-US" dirty="0">
                    <a:solidFill>
                      <a:srgbClr val="FF0000"/>
                    </a:solidFill>
                  </a:rPr>
                  <a:t>+1)</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40635353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stride is 2</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5466" y="2204025"/>
            <a:ext cx="2800350" cy="2743200"/>
          </a:xfrm>
        </p:spPr>
      </p:pic>
      <p:sp>
        <p:nvSpPr>
          <p:cNvPr id="3" name="Footer Placeholder 2"/>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11606012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 of Floor: </a:t>
            </a:r>
            <a:r>
              <a:rPr lang="en-US" sz="2000" dirty="0" smtClean="0"/>
              <a:t>If stride is not 1, then some elements can be remaining for convolution</a:t>
            </a:r>
            <a:endParaRPr lang="en-US" sz="2000" dirty="0"/>
          </a:p>
        </p:txBody>
      </p:sp>
      <p:sp>
        <p:nvSpPr>
          <p:cNvPr id="3" name="Footer Placeholder 2"/>
          <p:cNvSpPr>
            <a:spLocks noGrp="1"/>
          </p:cNvSpPr>
          <p:nvPr>
            <p:ph type="ftr" sz="quarter" idx="11"/>
          </p:nvPr>
        </p:nvSpPr>
        <p:spPr/>
        <p:txBody>
          <a:bodyPr/>
          <a:lstStyle/>
          <a:p>
            <a:r>
              <a:rPr lang="en-US" smtClean="0"/>
              <a:t>By : PIYUSH VASHISTHA</a:t>
            </a:r>
            <a:endParaRPr lang="en-US"/>
          </a:p>
        </p:txBody>
      </p:sp>
      <p:sp>
        <p:nvSpPr>
          <p:cNvPr id="5" name="Content Placeholder 4"/>
          <p:cNvSpPr>
            <a:spLocks noGrp="1"/>
          </p:cNvSpPr>
          <p:nvPr>
            <p:ph idx="1"/>
          </p:nvPr>
        </p:nvSpPr>
        <p:spPr/>
        <p:txBody>
          <a:bodyPr>
            <a:normAutofit fontScale="77500" lnSpcReduction="20000"/>
          </a:bodyPr>
          <a:lstStyle/>
          <a:p>
            <a:r>
              <a:rPr lang="en-US" dirty="0" smtClean="0"/>
              <a:t>For example, image size is 6x7 and we are considering no padding</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Image size </a:t>
            </a:r>
            <a:r>
              <a:rPr lang="en-US" dirty="0" err="1" smtClean="0"/>
              <a:t>mxn</a:t>
            </a:r>
            <a:r>
              <a:rPr lang="en-US" dirty="0" smtClean="0"/>
              <a:t> is 6x7,stride is 2 and filter size is 3x3 </a:t>
            </a:r>
          </a:p>
          <a:p>
            <a:pPr marL="0" indent="0">
              <a:buNone/>
            </a:pPr>
            <a:r>
              <a:rPr lang="en-US" dirty="0"/>
              <a:t> </a:t>
            </a:r>
            <a:r>
              <a:rPr lang="en-US" dirty="0" smtClean="0"/>
              <a:t>  so Feature map size =(m-f)/2 +1      x     (n-f)/2+1    </a:t>
            </a:r>
          </a:p>
          <a:p>
            <a:pPr marL="0" indent="0">
              <a:buNone/>
            </a:pPr>
            <a:r>
              <a:rPr lang="en-US" dirty="0"/>
              <a:t> </a:t>
            </a:r>
            <a:r>
              <a:rPr lang="en-US" dirty="0" smtClean="0"/>
              <a:t>                                      =(6-3)/2+1        x     (7-3)/2+1</a:t>
            </a:r>
          </a:p>
          <a:p>
            <a:pPr marL="0" indent="0">
              <a:buNone/>
            </a:pPr>
            <a:r>
              <a:rPr lang="en-US" dirty="0"/>
              <a:t> </a:t>
            </a:r>
            <a:r>
              <a:rPr lang="en-US" dirty="0" smtClean="0"/>
              <a:t>                                      =2.5                    x      3</a:t>
            </a:r>
          </a:p>
          <a:p>
            <a:pPr marL="0" indent="0">
              <a:buNone/>
            </a:pPr>
            <a:r>
              <a:rPr lang="en-US" dirty="0"/>
              <a:t> </a:t>
            </a:r>
            <a:r>
              <a:rPr lang="en-US" dirty="0" smtClean="0"/>
              <a:t>                                      =2x3           </a:t>
            </a:r>
            <a:endParaRPr lang="en-US" dirty="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18193245"/>
              </p:ext>
            </p:extLst>
          </p:nvPr>
        </p:nvGraphicFramePr>
        <p:xfrm>
          <a:off x="1291020" y="2154327"/>
          <a:ext cx="2335046" cy="2194560"/>
        </p:xfrm>
        <a:graphic>
          <a:graphicData uri="http://schemas.openxmlformats.org/drawingml/2006/table">
            <a:tbl>
              <a:tblPr firstRow="1" bandRow="1">
                <a:tableStyleId>{5C22544A-7EE6-4342-B048-85BDC9FD1C3A}</a:tableStyleId>
              </a:tblPr>
              <a:tblGrid>
                <a:gridCol w="333578">
                  <a:extLst>
                    <a:ext uri="{9D8B030D-6E8A-4147-A177-3AD203B41FA5}">
                      <a16:colId xmlns:a16="http://schemas.microsoft.com/office/drawing/2014/main" val="2650842467"/>
                    </a:ext>
                  </a:extLst>
                </a:gridCol>
                <a:gridCol w="333578">
                  <a:extLst>
                    <a:ext uri="{9D8B030D-6E8A-4147-A177-3AD203B41FA5}">
                      <a16:colId xmlns:a16="http://schemas.microsoft.com/office/drawing/2014/main" val="1324694157"/>
                    </a:ext>
                  </a:extLst>
                </a:gridCol>
                <a:gridCol w="333578">
                  <a:extLst>
                    <a:ext uri="{9D8B030D-6E8A-4147-A177-3AD203B41FA5}">
                      <a16:colId xmlns:a16="http://schemas.microsoft.com/office/drawing/2014/main" val="4269070745"/>
                    </a:ext>
                  </a:extLst>
                </a:gridCol>
                <a:gridCol w="333578">
                  <a:extLst>
                    <a:ext uri="{9D8B030D-6E8A-4147-A177-3AD203B41FA5}">
                      <a16:colId xmlns:a16="http://schemas.microsoft.com/office/drawing/2014/main" val="531822296"/>
                    </a:ext>
                  </a:extLst>
                </a:gridCol>
                <a:gridCol w="333578">
                  <a:extLst>
                    <a:ext uri="{9D8B030D-6E8A-4147-A177-3AD203B41FA5}">
                      <a16:colId xmlns:a16="http://schemas.microsoft.com/office/drawing/2014/main" val="2989649955"/>
                    </a:ext>
                  </a:extLst>
                </a:gridCol>
                <a:gridCol w="333578">
                  <a:extLst>
                    <a:ext uri="{9D8B030D-6E8A-4147-A177-3AD203B41FA5}">
                      <a16:colId xmlns:a16="http://schemas.microsoft.com/office/drawing/2014/main" val="3796017193"/>
                    </a:ext>
                  </a:extLst>
                </a:gridCol>
                <a:gridCol w="333578">
                  <a:extLst>
                    <a:ext uri="{9D8B030D-6E8A-4147-A177-3AD203B41FA5}">
                      <a16:colId xmlns:a16="http://schemas.microsoft.com/office/drawing/2014/main" val="1278984005"/>
                    </a:ext>
                  </a:extLst>
                </a:gridCol>
              </a:tblGrid>
              <a:tr h="350394">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chemeClr val="accent1">
                        <a:lumMod val="40000"/>
                        <a:lumOff val="60000"/>
                      </a:schemeClr>
                    </a:solidFill>
                  </a:tcPr>
                </a:tc>
                <a:tc>
                  <a:txBody>
                    <a:bodyPr/>
                    <a:lstStyle/>
                    <a:p>
                      <a:endParaRPr lang="en-US" dirty="0"/>
                    </a:p>
                  </a:txBody>
                  <a:tcPr>
                    <a:solidFill>
                      <a:schemeClr val="accent1">
                        <a:lumMod val="40000"/>
                        <a:lumOff val="60000"/>
                      </a:schemeClr>
                    </a:solidFill>
                  </a:tcPr>
                </a:tc>
                <a:tc>
                  <a:txBody>
                    <a:bodyPr/>
                    <a:lstStyle/>
                    <a:p>
                      <a:endParaRPr lang="en-US" dirty="0"/>
                    </a:p>
                  </a:txBody>
                  <a:tcPr>
                    <a:solidFill>
                      <a:schemeClr val="accent1">
                        <a:lumMod val="40000"/>
                        <a:lumOff val="60000"/>
                      </a:schemeClr>
                    </a:solidFill>
                  </a:tcPr>
                </a:tc>
                <a:tc>
                  <a:txBody>
                    <a:bodyPr/>
                    <a:lstStyle/>
                    <a:p>
                      <a:endParaRPr lang="en-US" dirty="0"/>
                    </a:p>
                  </a:txBody>
                  <a:tcPr>
                    <a:solidFill>
                      <a:schemeClr val="accent1">
                        <a:lumMod val="40000"/>
                        <a:lumOff val="60000"/>
                      </a:schemeClr>
                    </a:solidFill>
                  </a:tcPr>
                </a:tc>
                <a:extLst>
                  <a:ext uri="{0D108BD9-81ED-4DB2-BD59-A6C34878D82A}">
                    <a16:rowId xmlns:a16="http://schemas.microsoft.com/office/drawing/2014/main" val="810726523"/>
                  </a:ext>
                </a:extLst>
              </a:tr>
              <a:tr h="350394">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dirty="0"/>
                    </a:p>
                  </a:txBody>
                  <a:tcPr>
                    <a:solidFill>
                      <a:srgbClr val="00B050"/>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43143989"/>
                  </a:ext>
                </a:extLst>
              </a:tr>
              <a:tr h="350394">
                <a:tc>
                  <a:txBody>
                    <a:bodyPr/>
                    <a:lstStyle/>
                    <a:p>
                      <a:endParaRPr lang="en-US"/>
                    </a:p>
                  </a:txBody>
                  <a:tcPr>
                    <a:solidFill>
                      <a:srgbClr val="00B050"/>
                    </a:solidFill>
                  </a:tcPr>
                </a:tc>
                <a:tc>
                  <a:txBody>
                    <a:bodyPr/>
                    <a:lstStyle/>
                    <a:p>
                      <a:endParaRPr lang="en-US"/>
                    </a:p>
                  </a:txBody>
                  <a:tcPr>
                    <a:solidFill>
                      <a:srgbClr val="00B050"/>
                    </a:solidFill>
                  </a:tcPr>
                </a:tc>
                <a:tc>
                  <a:txBody>
                    <a:bodyPr/>
                    <a:lstStyle/>
                    <a:p>
                      <a:endParaRPr lang="en-US" dirty="0"/>
                    </a:p>
                  </a:txBody>
                  <a:tcPr>
                    <a:solidFill>
                      <a:srgbClr val="00B050"/>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93559367"/>
                  </a:ext>
                </a:extLst>
              </a:tr>
              <a:tr h="350394">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98260909"/>
                  </a:ext>
                </a:extLst>
              </a:tr>
              <a:tr h="350394">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69914564"/>
                  </a:ext>
                </a:extLst>
              </a:tr>
              <a:tr h="350394">
                <a:tc>
                  <a:txBody>
                    <a:bodyPr/>
                    <a:lstStyle/>
                    <a:p>
                      <a:endParaRPr lang="en-US"/>
                    </a:p>
                  </a:txBody>
                  <a:tcPr>
                    <a:solidFill>
                      <a:srgbClr val="FF0000"/>
                    </a:solidFill>
                  </a:tcPr>
                </a:tc>
                <a:tc>
                  <a:txBody>
                    <a:bodyPr/>
                    <a:lstStyle/>
                    <a:p>
                      <a:endParaRPr lang="en-US" dirty="0"/>
                    </a:p>
                  </a:txBody>
                  <a:tcPr>
                    <a:solidFill>
                      <a:srgbClr val="FF0000"/>
                    </a:solidFill>
                  </a:tcPr>
                </a:tc>
                <a:tc>
                  <a:txBody>
                    <a:bodyPr/>
                    <a:lstStyle/>
                    <a:p>
                      <a:endParaRPr lang="en-US" dirty="0"/>
                    </a:p>
                  </a:txBody>
                  <a:tcPr>
                    <a:solidFill>
                      <a:srgbClr val="FF0000"/>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301263776"/>
                  </a:ext>
                </a:extLst>
              </a:tr>
            </a:tbl>
          </a:graphicData>
        </a:graphic>
      </p:graphicFrame>
    </p:spTree>
    <p:extLst>
      <p:ext uri="{BB962C8B-B14F-4D97-AF65-F5344CB8AC3E}">
        <p14:creationId xmlns:p14="http://schemas.microsoft.com/office/powerpoint/2010/main" val="27182073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smtClean="0">
                <a:solidFill>
                  <a:srgbClr val="FF0000"/>
                </a:solidFill>
              </a:rPr>
              <a:t>Why Strides are required?</a:t>
            </a:r>
            <a:br>
              <a:rPr lang="en-US" sz="2800" dirty="0" smtClean="0">
                <a:solidFill>
                  <a:srgbClr val="FF0000"/>
                </a:solidFill>
              </a:rPr>
            </a:br>
            <a:r>
              <a:rPr lang="en-US" sz="2800" dirty="0" smtClean="0"/>
              <a:t>Or </a:t>
            </a:r>
            <a:r>
              <a:rPr lang="en-US" sz="2800" dirty="0" smtClean="0">
                <a:solidFill>
                  <a:srgbClr val="FF0000"/>
                </a:solidFill>
              </a:rPr>
              <a:t/>
            </a:r>
            <a:br>
              <a:rPr lang="en-US" sz="2800" dirty="0" smtClean="0">
                <a:solidFill>
                  <a:srgbClr val="FF0000"/>
                </a:solidFill>
              </a:rPr>
            </a:br>
            <a:r>
              <a:rPr lang="en-US" sz="2800" dirty="0" smtClean="0">
                <a:solidFill>
                  <a:srgbClr val="FF0000"/>
                </a:solidFill>
              </a:rPr>
              <a:t>Why we use </a:t>
            </a:r>
            <a:r>
              <a:rPr lang="en-US" sz="2800" dirty="0" err="1" smtClean="0">
                <a:solidFill>
                  <a:srgbClr val="FF0000"/>
                </a:solidFill>
              </a:rPr>
              <a:t>Strided</a:t>
            </a:r>
            <a:r>
              <a:rPr lang="en-US" sz="2800" dirty="0" smtClean="0">
                <a:solidFill>
                  <a:srgbClr val="FF0000"/>
                </a:solidFill>
              </a:rPr>
              <a:t> Convolution?</a:t>
            </a:r>
            <a:endParaRPr lang="en-US" sz="2800" dirty="0">
              <a:solidFill>
                <a:srgbClr val="FF0000"/>
              </a:solidFill>
            </a:endParaRPr>
          </a:p>
        </p:txBody>
      </p:sp>
      <p:sp>
        <p:nvSpPr>
          <p:cNvPr id="3" name="Content Placeholder 2"/>
          <p:cNvSpPr>
            <a:spLocks noGrp="1"/>
          </p:cNvSpPr>
          <p:nvPr>
            <p:ph idx="1"/>
          </p:nvPr>
        </p:nvSpPr>
        <p:spPr/>
        <p:txBody>
          <a:bodyPr/>
          <a:lstStyle/>
          <a:p>
            <a:r>
              <a:rPr lang="en-US" dirty="0" smtClean="0"/>
              <a:t>When we want to capture</a:t>
            </a:r>
            <a:r>
              <a:rPr lang="en-US" dirty="0" smtClean="0">
                <a:solidFill>
                  <a:srgbClr val="0070C0"/>
                </a:solidFill>
              </a:rPr>
              <a:t> High level Features    </a:t>
            </a:r>
          </a:p>
          <a:p>
            <a:r>
              <a:rPr lang="en-US" dirty="0" smtClean="0"/>
              <a:t>For making training faster</a:t>
            </a: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9919011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By : PIYUSH VASHISTHA</a:t>
            </a:r>
            <a:endParaRPr lang="en-US"/>
          </a:p>
        </p:txBody>
      </p:sp>
      <p:pic>
        <p:nvPicPr>
          <p:cNvPr id="6" name="Content Placeholder 5"/>
          <p:cNvPicPr>
            <a:picLocks noGrp="1" noChangeAspect="1"/>
          </p:cNvPicPr>
          <p:nvPr>
            <p:ph idx="1"/>
          </p:nvPr>
        </p:nvPicPr>
        <p:blipFill>
          <a:blip r:embed="rId2"/>
          <a:stretch>
            <a:fillRect/>
          </a:stretch>
        </p:blipFill>
        <p:spPr>
          <a:xfrm>
            <a:off x="1926677" y="2022244"/>
            <a:ext cx="8338645" cy="4002550"/>
          </a:xfrm>
          <a:prstGeom prst="rect">
            <a:avLst/>
          </a:prstGeom>
        </p:spPr>
      </p:pic>
    </p:spTree>
    <p:extLst>
      <p:ext uri="{BB962C8B-B14F-4D97-AF65-F5344CB8AC3E}">
        <p14:creationId xmlns:p14="http://schemas.microsoft.com/office/powerpoint/2010/main" val="9850910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2.Pooling Operation</a:t>
            </a:r>
            <a:endParaRPr lang="en-US"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It solves 2 purposes:-</a:t>
            </a:r>
          </a:p>
          <a:p>
            <a:r>
              <a:rPr lang="en-US" dirty="0" smtClean="0"/>
              <a:t>Memory issues</a:t>
            </a:r>
          </a:p>
          <a:p>
            <a:r>
              <a:rPr lang="en-US" dirty="0" smtClean="0"/>
              <a:t>Translation variance</a:t>
            </a:r>
            <a:endParaRPr lang="en-US" dirty="0"/>
          </a:p>
        </p:txBody>
      </p:sp>
      <p:sp>
        <p:nvSpPr>
          <p:cNvPr id="5" name="Footer Placeholder 4"/>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1094905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1.Memory issue</a:t>
            </a:r>
            <a:endParaRPr lang="en-US" dirty="0"/>
          </a:p>
        </p:txBody>
      </p:sp>
      <p:sp>
        <p:nvSpPr>
          <p:cNvPr id="3" name="Content Placeholder 2"/>
          <p:cNvSpPr>
            <a:spLocks noGrp="1"/>
          </p:cNvSpPr>
          <p:nvPr>
            <p:ph idx="1"/>
          </p:nvPr>
        </p:nvSpPr>
        <p:spPr>
          <a:xfrm>
            <a:off x="838200" y="1371600"/>
            <a:ext cx="10515600" cy="4805363"/>
          </a:xfrm>
        </p:spPr>
        <p:txBody>
          <a:bodyPr>
            <a:normAutofit fontScale="70000" lnSpcReduction="20000"/>
          </a:bodyPr>
          <a:lstStyle/>
          <a:p>
            <a:r>
              <a:rPr lang="en-US" dirty="0" smtClean="0"/>
              <a:t>Suppose the image size is 228x228x3 and there are 100 filters, so the feature map size will be 226x226x100. </a:t>
            </a:r>
          </a:p>
          <a:p>
            <a:r>
              <a:rPr lang="en-US" dirty="0" smtClean="0"/>
              <a:t>Suppose the numbers are stored in 32 bits. So total size in bits=226x226x100x32 bits=163,443,200/8x1024x1024 MB=19.48 MB and this is the size of 1 training data only. If we are giving 100 training data, then this size becomes 19.48x100 MB=1948 MB=1.9 GB (too large)</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r>
              <a:rPr lang="en-US" dirty="0"/>
              <a:t> </a:t>
            </a:r>
            <a:r>
              <a:rPr lang="en-US" dirty="0" smtClean="0"/>
              <a:t>              </a:t>
            </a:r>
          </a:p>
          <a:p>
            <a:endParaRPr lang="en-US" dirty="0"/>
          </a:p>
          <a:p>
            <a:pPr marL="0" indent="0">
              <a:buNone/>
            </a:pPr>
            <a:r>
              <a:rPr lang="en-US" dirty="0" smtClean="0"/>
              <a:t>                                         228x228x3            100 filters                       226x226x100        </a:t>
            </a: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pic>
        <p:nvPicPr>
          <p:cNvPr id="5" name="Picture 4"/>
          <p:cNvPicPr>
            <a:picLocks noChangeAspect="1"/>
          </p:cNvPicPr>
          <p:nvPr/>
        </p:nvPicPr>
        <p:blipFill>
          <a:blip r:embed="rId2"/>
          <a:stretch>
            <a:fillRect/>
          </a:stretch>
        </p:blipFill>
        <p:spPr>
          <a:xfrm>
            <a:off x="3137161" y="2967420"/>
            <a:ext cx="5633897" cy="2603774"/>
          </a:xfrm>
          <a:prstGeom prst="rect">
            <a:avLst/>
          </a:prstGeom>
        </p:spPr>
      </p:pic>
    </p:spTree>
    <p:extLst>
      <p:ext uri="{BB962C8B-B14F-4D97-AF65-F5344CB8AC3E}">
        <p14:creationId xmlns:p14="http://schemas.microsoft.com/office/powerpoint/2010/main" val="5547232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2.Translation Invariance</a:t>
            </a:r>
            <a:endParaRPr lang="en-US" dirty="0"/>
          </a:p>
        </p:txBody>
      </p:sp>
      <p:sp>
        <p:nvSpPr>
          <p:cNvPr id="3" name="Footer Placeholder 2"/>
          <p:cNvSpPr>
            <a:spLocks noGrp="1"/>
          </p:cNvSpPr>
          <p:nvPr>
            <p:ph type="ftr" sz="quarter" idx="11"/>
          </p:nvPr>
        </p:nvSpPr>
        <p:spPr/>
        <p:txBody>
          <a:bodyPr/>
          <a:lstStyle/>
          <a:p>
            <a:r>
              <a:rPr lang="en-US" smtClean="0"/>
              <a:t>By : PIYUSH VASHISTHA</a:t>
            </a:r>
            <a:endParaRPr lang="en-US"/>
          </a:p>
        </p:txBody>
      </p:sp>
      <p:pic>
        <p:nvPicPr>
          <p:cNvPr id="6" name="Picture 5"/>
          <p:cNvPicPr>
            <a:picLocks noChangeAspect="1"/>
          </p:cNvPicPr>
          <p:nvPr/>
        </p:nvPicPr>
        <p:blipFill>
          <a:blip r:embed="rId2"/>
          <a:stretch>
            <a:fillRect/>
          </a:stretch>
        </p:blipFill>
        <p:spPr>
          <a:xfrm>
            <a:off x="838200" y="1870075"/>
            <a:ext cx="5709634" cy="2204710"/>
          </a:xfrm>
          <a:prstGeom prst="rect">
            <a:avLst/>
          </a:prstGeom>
        </p:spPr>
      </p:pic>
      <p:pic>
        <p:nvPicPr>
          <p:cNvPr id="7" name="Content Placeholder 6"/>
          <p:cNvPicPr>
            <a:picLocks noGrp="1" noChangeAspect="1"/>
          </p:cNvPicPr>
          <p:nvPr>
            <p:ph idx="1"/>
          </p:nvPr>
        </p:nvPicPr>
        <p:blipFill>
          <a:blip r:embed="rId3"/>
          <a:stretch>
            <a:fillRect/>
          </a:stretch>
        </p:blipFill>
        <p:spPr>
          <a:xfrm>
            <a:off x="985837" y="4254171"/>
            <a:ext cx="2443916" cy="2467303"/>
          </a:xfrm>
          <a:prstGeom prst="rect">
            <a:avLst/>
          </a:prstGeom>
        </p:spPr>
      </p:pic>
    </p:spTree>
    <p:extLst>
      <p:ext uri="{BB962C8B-B14F-4D97-AF65-F5344CB8AC3E}">
        <p14:creationId xmlns:p14="http://schemas.microsoft.com/office/powerpoint/2010/main" val="25483437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Pooling</a:t>
            </a:r>
            <a:endParaRPr lang="en-US" dirty="0"/>
          </a:p>
        </p:txBody>
      </p:sp>
      <p:sp>
        <p:nvSpPr>
          <p:cNvPr id="3" name="Footer Placeholder 2"/>
          <p:cNvSpPr>
            <a:spLocks noGrp="1"/>
          </p:cNvSpPr>
          <p:nvPr>
            <p:ph type="ftr" sz="quarter" idx="11"/>
          </p:nvPr>
        </p:nvSpPr>
        <p:spPr/>
        <p:txBody>
          <a:bodyPr/>
          <a:lstStyle/>
          <a:p>
            <a:r>
              <a:rPr lang="en-US" smtClean="0"/>
              <a:t>By : PIYUSH VASHISTHA</a:t>
            </a:r>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2228" y="1463019"/>
            <a:ext cx="5743766" cy="4351338"/>
          </a:xfrm>
        </p:spPr>
      </p:pic>
    </p:spTree>
    <p:extLst>
      <p:ext uri="{BB962C8B-B14F-4D97-AF65-F5344CB8AC3E}">
        <p14:creationId xmlns:p14="http://schemas.microsoft.com/office/powerpoint/2010/main" val="11914981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 use ANN for Image data?</a:t>
            </a:r>
            <a:endParaRPr lang="en-US" dirty="0"/>
          </a:p>
        </p:txBody>
      </p:sp>
      <p:sp>
        <p:nvSpPr>
          <p:cNvPr id="3" name="Content Placeholder 2"/>
          <p:cNvSpPr>
            <a:spLocks noGrp="1"/>
          </p:cNvSpPr>
          <p:nvPr>
            <p:ph idx="1"/>
          </p:nvPr>
        </p:nvSpPr>
        <p:spPr/>
        <p:txBody>
          <a:bodyPr/>
          <a:lstStyle/>
          <a:p>
            <a:r>
              <a:rPr lang="en-US" dirty="0" smtClean="0">
                <a:solidFill>
                  <a:srgbClr val="0070C0"/>
                </a:solidFill>
              </a:rPr>
              <a:t>High Computational Cost</a:t>
            </a:r>
          </a:p>
          <a:p>
            <a:r>
              <a:rPr lang="en-US" dirty="0" smtClean="0">
                <a:solidFill>
                  <a:srgbClr val="0070C0"/>
                </a:solidFill>
              </a:rPr>
              <a:t>Overfitting</a:t>
            </a:r>
          </a:p>
          <a:p>
            <a:r>
              <a:rPr lang="en-US" dirty="0" smtClean="0">
                <a:solidFill>
                  <a:srgbClr val="0070C0"/>
                </a:solidFill>
              </a:rPr>
              <a:t>Loss of important info like spatial arrangement of pixels</a:t>
            </a:r>
          </a:p>
          <a:p>
            <a:endParaRPr lang="en-US" dirty="0"/>
          </a:p>
        </p:txBody>
      </p:sp>
      <p:pic>
        <p:nvPicPr>
          <p:cNvPr id="4" name="Picture 3"/>
          <p:cNvPicPr>
            <a:picLocks noChangeAspect="1"/>
          </p:cNvPicPr>
          <p:nvPr/>
        </p:nvPicPr>
        <p:blipFill>
          <a:blip r:embed="rId2"/>
          <a:stretch>
            <a:fillRect/>
          </a:stretch>
        </p:blipFill>
        <p:spPr>
          <a:xfrm>
            <a:off x="8964667" y="3566948"/>
            <a:ext cx="3019753" cy="3076729"/>
          </a:xfrm>
          <a:prstGeom prst="rect">
            <a:avLst/>
          </a:prstGeom>
        </p:spPr>
      </p:pic>
      <p:sp>
        <p:nvSpPr>
          <p:cNvPr id="5" name="Footer Placeholder 4"/>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16854799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036287"/>
            <a:ext cx="7829879" cy="3237088"/>
          </a:xfrm>
          <a:prstGeom prst="rect">
            <a:avLst/>
          </a:prstGeom>
        </p:spPr>
      </p:pic>
      <p:sp>
        <p:nvSpPr>
          <p:cNvPr id="3" name="Footer Placeholder 2"/>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6421352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Pooling</a:t>
            </a:r>
            <a:endParaRPr lang="en-US" dirty="0"/>
          </a:p>
        </p:txBody>
      </p:sp>
      <p:sp>
        <p:nvSpPr>
          <p:cNvPr id="3" name="Footer Placeholder 2"/>
          <p:cNvSpPr>
            <a:spLocks noGrp="1"/>
          </p:cNvSpPr>
          <p:nvPr>
            <p:ph type="ftr" sz="quarter" idx="11"/>
          </p:nvPr>
        </p:nvSpPr>
        <p:spPr/>
        <p:txBody>
          <a:bodyPr/>
          <a:lstStyle/>
          <a:p>
            <a:r>
              <a:rPr lang="en-US" smtClean="0"/>
              <a:t>By : PIYUSH VASHISTHA</a:t>
            </a:r>
            <a:endParaRPr lang="en-US"/>
          </a:p>
        </p:txBody>
      </p:sp>
      <p:sp>
        <p:nvSpPr>
          <p:cNvPr id="5" name="Content Placeholder 4"/>
          <p:cNvSpPr>
            <a:spLocks noGrp="1"/>
          </p:cNvSpPr>
          <p:nvPr>
            <p:ph idx="1"/>
          </p:nvPr>
        </p:nvSpPr>
        <p:spPr/>
        <p:txBody>
          <a:bodyPr/>
          <a:lstStyle/>
          <a:p>
            <a:pPr marL="514350" indent="-514350">
              <a:buFont typeface="+mj-lt"/>
              <a:buAutoNum type="arabicPeriod"/>
            </a:pPr>
            <a:r>
              <a:rPr lang="en-US" dirty="0" smtClean="0"/>
              <a:t>Size is reduced</a:t>
            </a:r>
          </a:p>
          <a:p>
            <a:pPr marL="514350" indent="-514350">
              <a:buFont typeface="+mj-lt"/>
              <a:buAutoNum type="arabicPeriod"/>
            </a:pPr>
            <a:r>
              <a:rPr lang="en-US" dirty="0" smtClean="0"/>
              <a:t>Translation invariance</a:t>
            </a:r>
          </a:p>
          <a:p>
            <a:pPr marL="514350" indent="-514350">
              <a:buFont typeface="+mj-lt"/>
              <a:buAutoNum type="arabicPeriod"/>
            </a:pPr>
            <a:r>
              <a:rPr lang="en-US" dirty="0" smtClean="0"/>
              <a:t>Features are enhanced when we use max pooling</a:t>
            </a:r>
          </a:p>
          <a:p>
            <a:pPr marL="514350" indent="-514350">
              <a:buFont typeface="+mj-lt"/>
              <a:buAutoNum type="arabicPeriod"/>
            </a:pPr>
            <a:r>
              <a:rPr lang="en-US" dirty="0" smtClean="0"/>
              <a:t>No </a:t>
            </a:r>
            <a:r>
              <a:rPr lang="en-US" dirty="0"/>
              <a:t>need of training because Pooling operation is an aggregate function.</a:t>
            </a:r>
          </a:p>
          <a:p>
            <a:pPr marL="514350" indent="-514350">
              <a:buFont typeface="+mj-lt"/>
              <a:buAutoNum type="arabicPeriod"/>
            </a:pPr>
            <a:endParaRPr lang="en-US" dirty="0" smtClean="0"/>
          </a:p>
          <a:p>
            <a:pPr marL="514350" indent="-514350">
              <a:buFont typeface="+mj-lt"/>
              <a:buAutoNum type="arabicPeriod"/>
            </a:pPr>
            <a:endParaRPr lang="en-US" dirty="0"/>
          </a:p>
        </p:txBody>
      </p:sp>
    </p:spTree>
    <p:extLst>
      <p:ext uri="{BB962C8B-B14F-4D97-AF65-F5344CB8AC3E}">
        <p14:creationId xmlns:p14="http://schemas.microsoft.com/office/powerpoint/2010/main" val="40150631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Pooling</a:t>
            </a:r>
            <a:endParaRPr lang="en-US" dirty="0"/>
          </a:p>
        </p:txBody>
      </p:sp>
      <p:sp>
        <p:nvSpPr>
          <p:cNvPr id="3" name="Footer Placeholder 2"/>
          <p:cNvSpPr>
            <a:spLocks noGrp="1"/>
          </p:cNvSpPr>
          <p:nvPr>
            <p:ph type="ftr" sz="quarter" idx="11"/>
          </p:nvPr>
        </p:nvSpPr>
        <p:spPr/>
        <p:txBody>
          <a:bodyPr/>
          <a:lstStyle/>
          <a:p>
            <a:r>
              <a:rPr lang="en-US" smtClean="0"/>
              <a:t>By : PIYUSH VASHISTHA</a:t>
            </a:r>
            <a:endParaRPr lang="en-US"/>
          </a:p>
        </p:txBody>
      </p:sp>
      <p:sp>
        <p:nvSpPr>
          <p:cNvPr id="5" name="Content Placeholder 4"/>
          <p:cNvSpPr>
            <a:spLocks noGrp="1"/>
          </p:cNvSpPr>
          <p:nvPr>
            <p:ph idx="1"/>
          </p:nvPr>
        </p:nvSpPr>
        <p:spPr/>
        <p:txBody>
          <a:bodyPr>
            <a:normAutofit/>
          </a:bodyPr>
          <a:lstStyle/>
          <a:p>
            <a:pPr marL="514350" indent="-514350">
              <a:buFont typeface="+mj-lt"/>
              <a:buAutoNum type="arabicPeriod"/>
            </a:pPr>
            <a:r>
              <a:rPr lang="en-US" dirty="0" smtClean="0"/>
              <a:t>Max Pooling</a:t>
            </a:r>
          </a:p>
          <a:p>
            <a:pPr marL="514350" indent="-514350">
              <a:buFont typeface="+mj-lt"/>
              <a:buAutoNum type="arabicPeriod"/>
            </a:pPr>
            <a:r>
              <a:rPr lang="en-US" dirty="0" smtClean="0"/>
              <a:t>Min Pooling</a:t>
            </a:r>
          </a:p>
          <a:p>
            <a:pPr marL="514350" indent="-514350">
              <a:buFont typeface="+mj-lt"/>
              <a:buAutoNum type="arabicPeriod"/>
            </a:pPr>
            <a:r>
              <a:rPr lang="en-US" dirty="0" smtClean="0"/>
              <a:t>Average Pooling</a:t>
            </a:r>
          </a:p>
          <a:p>
            <a:pPr marL="514350" indent="-514350">
              <a:buFont typeface="+mj-lt"/>
              <a:buAutoNum type="arabicPeriod"/>
            </a:pPr>
            <a:r>
              <a:rPr lang="en-US" dirty="0" smtClean="0"/>
              <a:t>Global Pooling- Global Max Pooling and Global Average Pooling</a:t>
            </a:r>
          </a:p>
          <a:p>
            <a:pPr lvl="2"/>
            <a:r>
              <a:rPr lang="en-US" dirty="0" smtClean="0"/>
              <a:t>Global Max Pooling can be used in place of Flatten()</a:t>
            </a:r>
            <a:endParaRPr lang="en-US" dirty="0"/>
          </a:p>
        </p:txBody>
      </p:sp>
      <p:pic>
        <p:nvPicPr>
          <p:cNvPr id="6" name="Picture 5"/>
          <p:cNvPicPr>
            <a:picLocks noChangeAspect="1"/>
          </p:cNvPicPr>
          <p:nvPr/>
        </p:nvPicPr>
        <p:blipFill>
          <a:blip r:embed="rId2"/>
          <a:stretch>
            <a:fillRect/>
          </a:stretch>
        </p:blipFill>
        <p:spPr>
          <a:xfrm>
            <a:off x="3451990" y="4260385"/>
            <a:ext cx="5255771" cy="1916578"/>
          </a:xfrm>
          <a:prstGeom prst="rect">
            <a:avLst/>
          </a:prstGeom>
        </p:spPr>
      </p:pic>
    </p:spTree>
    <p:extLst>
      <p:ext uri="{BB962C8B-B14F-4D97-AF65-F5344CB8AC3E}">
        <p14:creationId xmlns:p14="http://schemas.microsoft.com/office/powerpoint/2010/main" val="37931452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solidFill>
                  <a:srgbClr val="FF0000"/>
                </a:solidFill>
              </a:rPr>
              <a:t>Disadvantages of Pooling</a:t>
            </a:r>
            <a:r>
              <a:rPr lang="en-US" sz="2800" dirty="0" smtClean="0"/>
              <a:t/>
            </a:r>
            <a:br>
              <a:rPr lang="en-US" sz="2800" dirty="0" smtClean="0"/>
            </a:br>
            <a:r>
              <a:rPr lang="en-US" sz="2800" dirty="0" smtClean="0"/>
              <a:t>1.If location matters</a:t>
            </a:r>
            <a:br>
              <a:rPr lang="en-US" sz="2800" dirty="0" smtClean="0"/>
            </a:br>
            <a:r>
              <a:rPr lang="en-US" sz="2800" dirty="0" smtClean="0"/>
              <a:t>2.Loss of lot of information</a:t>
            </a:r>
            <a:endParaRPr lang="en-US" sz="2800" dirty="0"/>
          </a:p>
        </p:txBody>
      </p:sp>
      <p:sp>
        <p:nvSpPr>
          <p:cNvPr id="3" name="Footer Placeholder 2"/>
          <p:cNvSpPr>
            <a:spLocks noGrp="1"/>
          </p:cNvSpPr>
          <p:nvPr>
            <p:ph type="ftr" sz="quarter" idx="11"/>
          </p:nvPr>
        </p:nvSpPr>
        <p:spPr/>
        <p:txBody>
          <a:bodyPr/>
          <a:lstStyle/>
          <a:p>
            <a:r>
              <a:rPr lang="en-US" smtClean="0"/>
              <a:t>By : PIYUSH VASHISTHA</a:t>
            </a:r>
            <a:endParaRPr lang="en-US"/>
          </a:p>
        </p:txBody>
      </p:sp>
      <p:sp>
        <p:nvSpPr>
          <p:cNvPr id="5" name="Content Placeholder 4"/>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092745" y="2355302"/>
            <a:ext cx="7098880" cy="2863084"/>
          </a:xfrm>
          <a:prstGeom prst="rect">
            <a:avLst/>
          </a:prstGeom>
        </p:spPr>
      </p:pic>
    </p:spTree>
    <p:extLst>
      <p:ext uri="{BB962C8B-B14F-4D97-AF65-F5344CB8AC3E}">
        <p14:creationId xmlns:p14="http://schemas.microsoft.com/office/powerpoint/2010/main" val="27516260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89499346"/>
              </p:ext>
            </p:extLst>
          </p:nvPr>
        </p:nvGraphicFramePr>
        <p:xfrm>
          <a:off x="1954925" y="1857156"/>
          <a:ext cx="7545114" cy="3759200"/>
        </p:xfrm>
        <a:graphic>
          <a:graphicData uri="http://schemas.openxmlformats.org/drawingml/2006/table">
            <a:tbl>
              <a:tblPr firstRow="1" bandRow="1">
                <a:tableStyleId>{5C22544A-7EE6-4342-B048-85BDC9FD1C3A}</a:tableStyleId>
              </a:tblPr>
              <a:tblGrid>
                <a:gridCol w="1403130">
                  <a:extLst>
                    <a:ext uri="{9D8B030D-6E8A-4147-A177-3AD203B41FA5}">
                      <a16:colId xmlns:a16="http://schemas.microsoft.com/office/drawing/2014/main" val="2273045266"/>
                    </a:ext>
                  </a:extLst>
                </a:gridCol>
                <a:gridCol w="6141984">
                  <a:extLst>
                    <a:ext uri="{9D8B030D-6E8A-4147-A177-3AD203B41FA5}">
                      <a16:colId xmlns:a16="http://schemas.microsoft.com/office/drawing/2014/main" val="2227830285"/>
                    </a:ext>
                  </a:extLst>
                </a:gridCol>
              </a:tblGrid>
              <a:tr h="370840">
                <a:tc>
                  <a:txBody>
                    <a:bodyPr/>
                    <a:lstStyle/>
                    <a:p>
                      <a:endParaRPr lang="en-US" dirty="0"/>
                    </a:p>
                  </a:txBody>
                  <a:tcPr/>
                </a:tc>
                <a:tc>
                  <a:txBody>
                    <a:bodyPr/>
                    <a:lstStyle/>
                    <a:p>
                      <a:r>
                        <a:rPr lang="en-US" dirty="0" smtClean="0"/>
                        <a:t> Purpose</a:t>
                      </a:r>
                      <a:endParaRPr lang="en-US" dirty="0"/>
                    </a:p>
                  </a:txBody>
                  <a:tcPr/>
                </a:tc>
                <a:extLst>
                  <a:ext uri="{0D108BD9-81ED-4DB2-BD59-A6C34878D82A}">
                    <a16:rowId xmlns:a16="http://schemas.microsoft.com/office/drawing/2014/main" val="3207042134"/>
                  </a:ext>
                </a:extLst>
              </a:tr>
              <a:tr h="370840">
                <a:tc>
                  <a:txBody>
                    <a:bodyPr/>
                    <a:lstStyle/>
                    <a:p>
                      <a:r>
                        <a:rPr lang="en-US" b="1" dirty="0" smtClean="0"/>
                        <a:t>Convolution</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To detect edges</a:t>
                      </a:r>
                    </a:p>
                    <a:p>
                      <a:endParaRPr lang="en-US" b="1" dirty="0"/>
                    </a:p>
                  </a:txBody>
                  <a:tcPr/>
                </a:tc>
                <a:extLst>
                  <a:ext uri="{0D108BD9-81ED-4DB2-BD59-A6C34878D82A}">
                    <a16:rowId xmlns:a16="http://schemas.microsoft.com/office/drawing/2014/main" val="1805217098"/>
                  </a:ext>
                </a:extLst>
              </a:tr>
              <a:tr h="370840">
                <a:tc>
                  <a:txBody>
                    <a:bodyPr/>
                    <a:lstStyle/>
                    <a:p>
                      <a:r>
                        <a:rPr lang="en-US" b="1" dirty="0" smtClean="0"/>
                        <a:t>Padding</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To retain the original shape</a:t>
                      </a:r>
                    </a:p>
                    <a:p>
                      <a:endParaRPr lang="en-US" b="1" dirty="0"/>
                    </a:p>
                  </a:txBody>
                  <a:tcPr/>
                </a:tc>
                <a:extLst>
                  <a:ext uri="{0D108BD9-81ED-4DB2-BD59-A6C34878D82A}">
                    <a16:rowId xmlns:a16="http://schemas.microsoft.com/office/drawing/2014/main" val="205638582"/>
                  </a:ext>
                </a:extLst>
              </a:tr>
              <a:tr h="370840">
                <a:tc>
                  <a:txBody>
                    <a:bodyPr/>
                    <a:lstStyle/>
                    <a:p>
                      <a:r>
                        <a:rPr lang="en-US" b="1" dirty="0" smtClean="0"/>
                        <a:t>Strides</a:t>
                      </a:r>
                      <a:endParaRPr lang="en-US" b="1" dirty="0"/>
                    </a:p>
                  </a:txBody>
                  <a:tcPr/>
                </a:tc>
                <a:tc>
                  <a:txBody>
                    <a:bodyPr/>
                    <a:lstStyle/>
                    <a:p>
                      <a:r>
                        <a:rPr lang="en-US" b="1" dirty="0" smtClean="0"/>
                        <a:t>For faster training and to extract High level Features</a:t>
                      </a:r>
                      <a:endParaRPr lang="en-US" b="1" dirty="0"/>
                    </a:p>
                  </a:txBody>
                  <a:tcPr/>
                </a:tc>
                <a:extLst>
                  <a:ext uri="{0D108BD9-81ED-4DB2-BD59-A6C34878D82A}">
                    <a16:rowId xmlns:a16="http://schemas.microsoft.com/office/drawing/2014/main" val="1834686876"/>
                  </a:ext>
                </a:extLst>
              </a:tr>
              <a:tr h="370840">
                <a:tc>
                  <a:txBody>
                    <a:bodyPr/>
                    <a:lstStyle/>
                    <a:p>
                      <a:r>
                        <a:rPr lang="en-US" b="1" dirty="0" smtClean="0"/>
                        <a:t>Pooling</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To tackle Memory issue and Translation variance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a. </a:t>
                      </a:r>
                      <a:r>
                        <a:rPr lang="en-US" b="1" dirty="0" err="1" smtClean="0"/>
                        <a:t>Downsample</a:t>
                      </a:r>
                      <a:r>
                        <a:rPr lang="en-US" b="1" dirty="0" smtClean="0"/>
                        <a:t> Feature Map</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b. Feature maps are by default location variant but we want location invariant, so we do pooling</a:t>
                      </a:r>
                    </a:p>
                  </a:txBody>
                  <a:tcPr/>
                </a:tc>
                <a:extLst>
                  <a:ext uri="{0D108BD9-81ED-4DB2-BD59-A6C34878D82A}">
                    <a16:rowId xmlns:a16="http://schemas.microsoft.com/office/drawing/2014/main" val="3305613584"/>
                  </a:ext>
                </a:extLst>
              </a:tr>
            </a:tbl>
          </a:graphicData>
        </a:graphic>
      </p:graphicFrame>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647911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CNN architectures:-</a:t>
            </a:r>
            <a:endParaRPr lang="en-US" dirty="0"/>
          </a:p>
        </p:txBody>
      </p:sp>
      <p:sp>
        <p:nvSpPr>
          <p:cNvPr id="3" name="Content Placeholder 2"/>
          <p:cNvSpPr>
            <a:spLocks noGrp="1"/>
          </p:cNvSpPr>
          <p:nvPr>
            <p:ph idx="1"/>
          </p:nvPr>
        </p:nvSpPr>
        <p:spPr/>
        <p:txBody>
          <a:bodyPr/>
          <a:lstStyle/>
          <a:p>
            <a:r>
              <a:rPr lang="en-US" dirty="0" err="1" smtClean="0"/>
              <a:t>LeNET</a:t>
            </a:r>
            <a:r>
              <a:rPr lang="en-US" dirty="0" smtClean="0"/>
              <a:t>- developed by Yann </a:t>
            </a:r>
            <a:r>
              <a:rPr lang="en-US" dirty="0" err="1" smtClean="0"/>
              <a:t>LeCun</a:t>
            </a:r>
            <a:endParaRPr lang="en-US" dirty="0" smtClean="0"/>
          </a:p>
          <a:p>
            <a:r>
              <a:rPr lang="en-US" dirty="0" err="1" smtClean="0"/>
              <a:t>AlexNet</a:t>
            </a:r>
            <a:endParaRPr lang="en-US" dirty="0" smtClean="0"/>
          </a:p>
          <a:p>
            <a:r>
              <a:rPr lang="en-US" dirty="0" err="1" smtClean="0"/>
              <a:t>GoogleNet</a:t>
            </a:r>
            <a:endParaRPr lang="en-US" dirty="0" smtClean="0"/>
          </a:p>
          <a:p>
            <a:r>
              <a:rPr lang="en-US" dirty="0" err="1" smtClean="0"/>
              <a:t>VGGNet</a:t>
            </a:r>
            <a:endParaRPr lang="en-US" dirty="0" smtClean="0"/>
          </a:p>
          <a:p>
            <a:r>
              <a:rPr lang="en-US" dirty="0" err="1" smtClean="0"/>
              <a:t>ResNet</a:t>
            </a:r>
            <a:endParaRPr lang="en-US" dirty="0" smtClean="0"/>
          </a:p>
          <a:p>
            <a:r>
              <a:rPr lang="en-US" dirty="0" smtClean="0"/>
              <a:t>Inception</a:t>
            </a: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13893831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LeNet</a:t>
            </a:r>
            <a:r>
              <a:rPr lang="en-US" dirty="0" smtClean="0"/>
              <a:t> or LeNet-5</a:t>
            </a:r>
            <a:endParaRPr lang="en-US" dirty="0"/>
          </a:p>
        </p:txBody>
      </p:sp>
      <p:sp>
        <p:nvSpPr>
          <p:cNvPr id="3" name="Content Placeholder 2"/>
          <p:cNvSpPr>
            <a:spLocks noGrp="1"/>
          </p:cNvSpPr>
          <p:nvPr>
            <p:ph idx="1"/>
          </p:nvPr>
        </p:nvSpPr>
        <p:spPr/>
        <p:txBody>
          <a:bodyPr/>
          <a:lstStyle/>
          <a:p>
            <a:r>
              <a:rPr lang="en-US" dirty="0" smtClean="0"/>
              <a:t>Developed by Yann </a:t>
            </a:r>
            <a:r>
              <a:rPr lang="en-US" dirty="0" err="1" smtClean="0"/>
              <a:t>LeCun</a:t>
            </a:r>
            <a:r>
              <a:rPr lang="en-US" dirty="0" smtClean="0"/>
              <a:t>. </a:t>
            </a:r>
          </a:p>
          <a:p>
            <a:r>
              <a:rPr lang="en-US" dirty="0" smtClean="0"/>
              <a:t>He started working since 1989 and found </a:t>
            </a:r>
            <a:r>
              <a:rPr lang="en-US" dirty="0" err="1" smtClean="0"/>
              <a:t>LeNet</a:t>
            </a:r>
            <a:r>
              <a:rPr lang="en-US" dirty="0" smtClean="0"/>
              <a:t> in 1998.</a:t>
            </a:r>
          </a:p>
          <a:p>
            <a:r>
              <a:rPr lang="en-US" dirty="0" smtClean="0"/>
              <a:t>He was working on US Navy Postal Service project</a:t>
            </a: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14624482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Filter size=5x5,Pooling=0,stride=1 in convolution and stride=2 in pooling</a:t>
            </a:r>
            <a:br>
              <a:rPr lang="en-US" sz="2000" dirty="0" smtClean="0"/>
            </a:br>
            <a:r>
              <a:rPr lang="en-US" sz="2000" dirty="0" smtClean="0"/>
              <a:t>No. of filters=6,16,120 </a:t>
            </a:r>
            <a:endParaRPr lang="en-US" sz="2000" dirty="0"/>
          </a:p>
        </p:txBody>
      </p:sp>
      <p:pic>
        <p:nvPicPr>
          <p:cNvPr id="5" name="Content Placeholder 4"/>
          <p:cNvPicPr>
            <a:picLocks noGrp="1" noChangeAspect="1"/>
          </p:cNvPicPr>
          <p:nvPr>
            <p:ph idx="1"/>
          </p:nvPr>
        </p:nvPicPr>
        <p:blipFill>
          <a:blip r:embed="rId2"/>
          <a:stretch>
            <a:fillRect/>
          </a:stretch>
        </p:blipFill>
        <p:spPr>
          <a:xfrm>
            <a:off x="1212139" y="1876097"/>
            <a:ext cx="9318052" cy="3862551"/>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41599195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LeNet-5</a:t>
            </a:r>
            <a:endParaRPr lang="en-US" dirty="0"/>
          </a:p>
        </p:txBody>
      </p:sp>
      <p:pic>
        <p:nvPicPr>
          <p:cNvPr id="4" name="Content Placeholder 3"/>
          <p:cNvPicPr>
            <a:picLocks noGrp="1" noChangeAspect="1"/>
          </p:cNvPicPr>
          <p:nvPr>
            <p:ph idx="1"/>
          </p:nvPr>
        </p:nvPicPr>
        <p:blipFill>
          <a:blip r:embed="rId2"/>
          <a:stretch>
            <a:fillRect/>
          </a:stretch>
        </p:blipFill>
        <p:spPr>
          <a:xfrm>
            <a:off x="711746" y="1690688"/>
            <a:ext cx="10382321" cy="4788940"/>
          </a:xfrm>
          <a:prstGeom prst="rect">
            <a:avLst/>
          </a:prstGeom>
        </p:spPr>
      </p:pic>
      <p:sp>
        <p:nvSpPr>
          <p:cNvPr id="3" name="Footer Placeholder 2"/>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4973669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12876"/>
            <a:ext cx="8985731" cy="3213647"/>
          </a:xfrm>
          <a:prstGeom prst="rect">
            <a:avLst/>
          </a:prstGeom>
        </p:spPr>
      </p:pic>
      <p:pic>
        <p:nvPicPr>
          <p:cNvPr id="5" name="Picture 4"/>
          <p:cNvPicPr>
            <a:picLocks noChangeAspect="1"/>
          </p:cNvPicPr>
          <p:nvPr/>
        </p:nvPicPr>
        <p:blipFill>
          <a:blip r:embed="rId3"/>
          <a:stretch>
            <a:fillRect/>
          </a:stretch>
        </p:blipFill>
        <p:spPr>
          <a:xfrm>
            <a:off x="838200" y="3469235"/>
            <a:ext cx="5940972" cy="3275631"/>
          </a:xfrm>
          <a:prstGeom prst="rect">
            <a:avLst/>
          </a:prstGeom>
        </p:spPr>
      </p:pic>
      <p:sp>
        <p:nvSpPr>
          <p:cNvPr id="3" name="Footer Placeholder 2"/>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4644887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90709"/>
          </a:xfrm>
        </p:spPr>
        <p:txBody>
          <a:bodyPr/>
          <a:lstStyle/>
          <a:p>
            <a:r>
              <a:rPr lang="en-US" dirty="0" smtClean="0">
                <a:solidFill>
                  <a:srgbClr val="FF0000"/>
                </a:solidFill>
              </a:rPr>
              <a:t>Reason 1: </a:t>
            </a:r>
            <a:r>
              <a:rPr lang="en-US" dirty="0" smtClean="0">
                <a:solidFill>
                  <a:srgbClr val="0070C0"/>
                </a:solidFill>
              </a:rPr>
              <a:t>High Computational Cost</a:t>
            </a:r>
            <a:endParaRPr lang="en-US" dirty="0">
              <a:solidFill>
                <a:srgbClr val="0070C0"/>
              </a:solidFill>
            </a:endParaRPr>
          </a:p>
        </p:txBody>
      </p:sp>
      <p:sp>
        <p:nvSpPr>
          <p:cNvPr id="3" name="Content Placeholder 2"/>
          <p:cNvSpPr>
            <a:spLocks noGrp="1"/>
          </p:cNvSpPr>
          <p:nvPr>
            <p:ph idx="1"/>
          </p:nvPr>
        </p:nvSpPr>
        <p:spPr>
          <a:xfrm>
            <a:off x="838200" y="1355834"/>
            <a:ext cx="10515600" cy="5155325"/>
          </a:xfrm>
        </p:spPr>
        <p:txBody>
          <a:bodyPr/>
          <a:lstStyle/>
          <a:p>
            <a:r>
              <a:rPr lang="en-US" dirty="0" smtClean="0"/>
              <a:t>Suppose Image Size is 40x40.</a:t>
            </a:r>
          </a:p>
        </p:txBody>
      </p:sp>
      <p:pic>
        <p:nvPicPr>
          <p:cNvPr id="4" name="Picture 3"/>
          <p:cNvPicPr>
            <a:picLocks noChangeAspect="1"/>
          </p:cNvPicPr>
          <p:nvPr/>
        </p:nvPicPr>
        <p:blipFill>
          <a:blip r:embed="rId2"/>
          <a:stretch>
            <a:fillRect/>
          </a:stretch>
        </p:blipFill>
        <p:spPr>
          <a:xfrm>
            <a:off x="1790700" y="2028825"/>
            <a:ext cx="8610600" cy="4829175"/>
          </a:xfrm>
          <a:prstGeom prst="rect">
            <a:avLst/>
          </a:prstGeom>
        </p:spPr>
      </p:pic>
      <p:sp>
        <p:nvSpPr>
          <p:cNvPr id="5" name="Footer Placeholder 4"/>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26385774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Similarity of ANN with CNN</a:t>
            </a:r>
            <a:endParaRPr lang="en-US" dirty="0"/>
          </a:p>
        </p:txBody>
      </p:sp>
      <p:sp>
        <p:nvSpPr>
          <p:cNvPr id="3" name="Footer Placeholder 2"/>
          <p:cNvSpPr>
            <a:spLocks noGrp="1"/>
          </p:cNvSpPr>
          <p:nvPr>
            <p:ph type="ftr" sz="quarter" idx="11"/>
          </p:nvPr>
        </p:nvSpPr>
        <p:spPr/>
        <p:txBody>
          <a:bodyPr/>
          <a:lstStyle/>
          <a:p>
            <a:r>
              <a:rPr lang="en-US" smtClean="0"/>
              <a:t>By : PIYUSH VASHISTHA</a:t>
            </a:r>
            <a:endParaRPr lang="en-US"/>
          </a:p>
        </p:txBody>
      </p:sp>
      <p:sp>
        <p:nvSpPr>
          <p:cNvPr id="5" name="Content Placeholder 4"/>
          <p:cNvSpPr>
            <a:spLocks noGrp="1"/>
          </p:cNvSpPr>
          <p:nvPr>
            <p:ph idx="1"/>
          </p:nvPr>
        </p:nvSpPr>
        <p:spPr/>
        <p:txBody>
          <a:bodyPr/>
          <a:lstStyle/>
          <a:p>
            <a:r>
              <a:rPr lang="en-US" dirty="0" smtClean="0"/>
              <a:t>In ANN,       </a:t>
            </a:r>
            <a:r>
              <a:rPr lang="en-US" dirty="0" err="1" smtClean="0"/>
              <a:t>Relu</a:t>
            </a:r>
            <a:r>
              <a:rPr lang="en-US" dirty="0" smtClean="0"/>
              <a:t>[(</a:t>
            </a:r>
            <a:r>
              <a:rPr lang="en-US" dirty="0"/>
              <a:t> </a:t>
            </a:r>
            <a:r>
              <a:rPr lang="en-US" dirty="0" smtClean="0"/>
              <a:t>w</a:t>
            </a:r>
            <a:r>
              <a:rPr lang="en-US" baseline="-25000" dirty="0" smtClean="0"/>
              <a:t>1</a:t>
            </a:r>
            <a:r>
              <a:rPr lang="en-US" dirty="0" smtClean="0"/>
              <a:t>x</a:t>
            </a:r>
            <a:r>
              <a:rPr lang="en-US" baseline="-25000" dirty="0" smtClean="0"/>
              <a:t>1</a:t>
            </a:r>
            <a:r>
              <a:rPr lang="en-US" dirty="0" smtClean="0"/>
              <a:t>+w</a:t>
            </a:r>
            <a:r>
              <a:rPr lang="en-US" baseline="-25000" dirty="0" smtClean="0"/>
              <a:t>2</a:t>
            </a:r>
            <a:r>
              <a:rPr lang="en-US" dirty="0" smtClean="0"/>
              <a:t>x</a:t>
            </a:r>
            <a:r>
              <a:rPr lang="en-US" baseline="-25000" dirty="0" smtClean="0"/>
              <a:t>2</a:t>
            </a:r>
            <a:r>
              <a:rPr lang="en-US" dirty="0"/>
              <a:t>+……</a:t>
            </a:r>
            <a:r>
              <a:rPr lang="en-US" dirty="0" smtClean="0"/>
              <a:t>w</a:t>
            </a:r>
            <a:r>
              <a:rPr lang="en-US" baseline="-25000" dirty="0" smtClean="0"/>
              <a:t>784</a:t>
            </a:r>
            <a:r>
              <a:rPr lang="en-US" dirty="0" smtClean="0"/>
              <a:t>x</a:t>
            </a:r>
            <a:r>
              <a:rPr lang="en-US" baseline="-25000" dirty="0" smtClean="0"/>
              <a:t>784</a:t>
            </a:r>
            <a:r>
              <a:rPr lang="en-US" dirty="0" smtClean="0"/>
              <a:t>)+b] </a:t>
            </a:r>
          </a:p>
          <a:p>
            <a:r>
              <a:rPr lang="en-US" dirty="0" smtClean="0"/>
              <a:t>In CNN        </a:t>
            </a:r>
            <a:r>
              <a:rPr lang="en-US" dirty="0" err="1" smtClean="0"/>
              <a:t>Relu</a:t>
            </a:r>
            <a:r>
              <a:rPr lang="en-US" dirty="0" smtClean="0"/>
              <a:t>[(</a:t>
            </a:r>
            <a:r>
              <a:rPr lang="en-US" dirty="0"/>
              <a:t>w</a:t>
            </a:r>
            <a:r>
              <a:rPr lang="en-US" baseline="-25000" dirty="0"/>
              <a:t>1</a:t>
            </a:r>
            <a:r>
              <a:rPr lang="en-US" dirty="0"/>
              <a:t>x</a:t>
            </a:r>
            <a:r>
              <a:rPr lang="en-US" baseline="-25000" dirty="0"/>
              <a:t>1</a:t>
            </a:r>
            <a:r>
              <a:rPr lang="en-US" dirty="0"/>
              <a:t>+w</a:t>
            </a:r>
            <a:r>
              <a:rPr lang="en-US" baseline="-25000" dirty="0"/>
              <a:t>2</a:t>
            </a:r>
            <a:r>
              <a:rPr lang="en-US" dirty="0"/>
              <a:t>x</a:t>
            </a:r>
            <a:r>
              <a:rPr lang="en-US" baseline="-25000" dirty="0"/>
              <a:t>2</a:t>
            </a:r>
            <a:r>
              <a:rPr lang="en-US" dirty="0"/>
              <a:t>+……</a:t>
            </a:r>
            <a:r>
              <a:rPr lang="en-US" dirty="0" smtClean="0"/>
              <a:t>w</a:t>
            </a:r>
            <a:r>
              <a:rPr lang="en-US" baseline="-25000" dirty="0" smtClean="0"/>
              <a:t>9</a:t>
            </a:r>
            <a:r>
              <a:rPr lang="en-US" dirty="0" smtClean="0"/>
              <a:t>x</a:t>
            </a:r>
            <a:r>
              <a:rPr lang="en-US" baseline="-25000" dirty="0" smtClean="0"/>
              <a:t>9</a:t>
            </a:r>
            <a:r>
              <a:rPr lang="en-US" dirty="0" smtClean="0"/>
              <a:t>)+b]</a:t>
            </a:r>
          </a:p>
          <a:p>
            <a:endParaRPr lang="en-US" dirty="0"/>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952" y="2926610"/>
            <a:ext cx="6085490" cy="3042745"/>
          </a:xfrm>
          <a:prstGeom prst="rect">
            <a:avLst/>
          </a:prstGeom>
        </p:spPr>
      </p:pic>
    </p:spTree>
    <p:extLst>
      <p:ext uri="{BB962C8B-B14F-4D97-AF65-F5344CB8AC3E}">
        <p14:creationId xmlns:p14="http://schemas.microsoft.com/office/powerpoint/2010/main" val="33138347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970689"/>
          </a:xfrm>
        </p:spPr>
        <p:txBody>
          <a:bodyPr>
            <a:normAutofit fontScale="90000"/>
          </a:bodyPr>
          <a:lstStyle/>
          <a:p>
            <a:r>
              <a:rPr lang="en-US" dirty="0" smtClean="0">
                <a:solidFill>
                  <a:srgbClr val="FF0000"/>
                </a:solidFill>
              </a:rPr>
              <a:t>                                CNN vs ANN</a:t>
            </a:r>
            <a:r>
              <a:rPr lang="en-US" dirty="0" smtClean="0"/>
              <a:t/>
            </a:r>
            <a:br>
              <a:rPr lang="en-US" dirty="0" smtClean="0"/>
            </a:br>
            <a:r>
              <a:rPr lang="en-US" dirty="0" smtClean="0"/>
              <a:t>Number of trainable parameters:</a:t>
            </a:r>
            <a:br>
              <a:rPr lang="en-US" dirty="0" smtClean="0"/>
            </a:br>
            <a:r>
              <a:rPr lang="en-US" sz="2200" dirty="0" smtClean="0"/>
              <a:t>It is independent of Image Size and it is the best part of CNN which reduces computational cost </a:t>
            </a:r>
            <a:br>
              <a:rPr lang="en-US" sz="2200" dirty="0" smtClean="0"/>
            </a:br>
            <a:r>
              <a:rPr lang="en-US" sz="2200" dirty="0" smtClean="0"/>
              <a:t>It is dependent on Kernel Size and No. of kernels</a:t>
            </a:r>
            <a:endParaRPr lang="en-US" sz="2200" dirty="0"/>
          </a:p>
        </p:txBody>
      </p:sp>
      <p:sp>
        <p:nvSpPr>
          <p:cNvPr id="3" name="Footer Placeholder 2"/>
          <p:cNvSpPr>
            <a:spLocks noGrp="1"/>
          </p:cNvSpPr>
          <p:nvPr>
            <p:ph type="ftr" sz="quarter" idx="11"/>
          </p:nvPr>
        </p:nvSpPr>
        <p:spPr/>
        <p:txBody>
          <a:bodyPr/>
          <a:lstStyle/>
          <a:p>
            <a:r>
              <a:rPr lang="en-US" smtClean="0"/>
              <a:t>By : PIYUSH VASHISTHA</a:t>
            </a:r>
            <a:endParaRPr lang="en-US"/>
          </a:p>
        </p:txBody>
      </p:sp>
      <p:sp>
        <p:nvSpPr>
          <p:cNvPr id="5" name="Content Placeholder 4"/>
          <p:cNvSpPr>
            <a:spLocks noGrp="1"/>
          </p:cNvSpPr>
          <p:nvPr>
            <p:ph idx="1"/>
          </p:nvPr>
        </p:nvSpPr>
        <p:spPr/>
        <p:txBody>
          <a:bodyPr>
            <a:normAutofit fontScale="77500" lnSpcReduction="20000"/>
          </a:bodyPr>
          <a:lstStyle/>
          <a:p>
            <a:r>
              <a:rPr lang="en-US" sz="2300" dirty="0" smtClean="0"/>
              <a:t>If no. of filters are 50 and kernel size is 3x3x3</a:t>
            </a:r>
          </a:p>
          <a:p>
            <a:r>
              <a:rPr lang="en-US" sz="2300" dirty="0" smtClean="0"/>
              <a:t>So total no. of trainable parameters are (3x3x3x50)+50                   where 3x3x3x50 are weights and 50 is bias</a:t>
            </a:r>
          </a:p>
          <a:p>
            <a:pPr marL="0" indent="0">
              <a:buNone/>
            </a:pPr>
            <a:r>
              <a:rPr lang="en-US" sz="2300" dirty="0"/>
              <a:t> </a:t>
            </a:r>
            <a:r>
              <a:rPr lang="en-US" sz="2300" dirty="0" smtClean="0"/>
              <a:t>                                                                        =27x50+50</a:t>
            </a:r>
          </a:p>
          <a:p>
            <a:pPr marL="0" indent="0">
              <a:buNone/>
            </a:pPr>
            <a:r>
              <a:rPr lang="en-US" sz="2300" dirty="0"/>
              <a:t> </a:t>
            </a:r>
            <a:r>
              <a:rPr lang="en-US" sz="2300" dirty="0" smtClean="0"/>
              <a:t>                                                                        =1400</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 </a:t>
            </a:r>
            <a:endParaRPr lang="en-US" dirty="0" smtClean="0"/>
          </a:p>
          <a:p>
            <a:pPr marL="0" indent="0">
              <a:buNone/>
            </a:pPr>
            <a:r>
              <a:rPr lang="en-US" dirty="0"/>
              <a:t> </a:t>
            </a:r>
            <a:endParaRPr lang="en-US" dirty="0" smtClean="0"/>
          </a:p>
          <a:p>
            <a:pPr marL="0" indent="0">
              <a:buNone/>
            </a:pPr>
            <a:endParaRPr lang="en-US" dirty="0" smtClean="0"/>
          </a:p>
          <a:p>
            <a:pPr marL="0" indent="0">
              <a:buNone/>
            </a:pPr>
            <a:r>
              <a:rPr lang="en-US" dirty="0" smtClean="0"/>
              <a:t>228x228x3          No. of filters =50</a:t>
            </a:r>
            <a:endParaRPr lang="en-US" dirty="0"/>
          </a:p>
        </p:txBody>
      </p:sp>
      <p:pic>
        <p:nvPicPr>
          <p:cNvPr id="6" name="Picture 5"/>
          <p:cNvPicPr>
            <a:picLocks noChangeAspect="1"/>
          </p:cNvPicPr>
          <p:nvPr/>
        </p:nvPicPr>
        <p:blipFill>
          <a:blip r:embed="rId2"/>
          <a:stretch>
            <a:fillRect/>
          </a:stretch>
        </p:blipFill>
        <p:spPr>
          <a:xfrm>
            <a:off x="1121980" y="2854935"/>
            <a:ext cx="2916620" cy="2589085"/>
          </a:xfrm>
          <a:prstGeom prst="rect">
            <a:avLst/>
          </a:prstGeom>
        </p:spPr>
      </p:pic>
    </p:spTree>
    <p:extLst>
      <p:ext uri="{BB962C8B-B14F-4D97-AF65-F5344CB8AC3E}">
        <p14:creationId xmlns:p14="http://schemas.microsoft.com/office/powerpoint/2010/main" val="34928928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Pre-trained Models?</a:t>
            </a:r>
            <a:endParaRPr lang="en-US" dirty="0"/>
          </a:p>
        </p:txBody>
      </p:sp>
      <p:sp>
        <p:nvSpPr>
          <p:cNvPr id="3" name="Footer Placeholder 2"/>
          <p:cNvSpPr>
            <a:spLocks noGrp="1"/>
          </p:cNvSpPr>
          <p:nvPr>
            <p:ph type="ftr" sz="quarter" idx="11"/>
          </p:nvPr>
        </p:nvSpPr>
        <p:spPr/>
        <p:txBody>
          <a:bodyPr/>
          <a:lstStyle/>
          <a:p>
            <a:r>
              <a:rPr lang="en-US" smtClean="0"/>
              <a:t>By : PIYUSH VASHISTHA</a:t>
            </a:r>
            <a:endParaRPr lang="en-US"/>
          </a:p>
        </p:txBody>
      </p:sp>
      <p:sp>
        <p:nvSpPr>
          <p:cNvPr id="5" name="Content Placeholder 4"/>
          <p:cNvSpPr>
            <a:spLocks noGrp="1"/>
          </p:cNvSpPr>
          <p:nvPr>
            <p:ph idx="1"/>
          </p:nvPr>
        </p:nvSpPr>
        <p:spPr/>
        <p:txBody>
          <a:bodyPr/>
          <a:lstStyle/>
          <a:p>
            <a:r>
              <a:rPr lang="en-US" dirty="0" smtClean="0"/>
              <a:t>Data Hungry-we need Image data as well as it should be </a:t>
            </a:r>
            <a:r>
              <a:rPr lang="en-US" dirty="0" smtClean="0">
                <a:solidFill>
                  <a:srgbClr val="FF0000"/>
                </a:solidFill>
              </a:rPr>
              <a:t>labelled</a:t>
            </a:r>
          </a:p>
          <a:p>
            <a:r>
              <a:rPr lang="en-US" dirty="0" smtClean="0"/>
              <a:t>Time</a:t>
            </a:r>
            <a:endParaRPr lang="en-US" dirty="0"/>
          </a:p>
        </p:txBody>
      </p:sp>
    </p:spTree>
    <p:extLst>
      <p:ext uri="{BB962C8B-B14F-4D97-AF65-F5344CB8AC3E}">
        <p14:creationId xmlns:p14="http://schemas.microsoft.com/office/powerpoint/2010/main" val="63701059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ImageNET</a:t>
            </a:r>
            <a:r>
              <a:rPr lang="en-US" dirty="0" smtClean="0"/>
              <a:t> dataset</a:t>
            </a:r>
            <a:endParaRPr lang="en-US" dirty="0"/>
          </a:p>
        </p:txBody>
      </p:sp>
      <p:sp>
        <p:nvSpPr>
          <p:cNvPr id="3" name="Footer Placeholder 2"/>
          <p:cNvSpPr>
            <a:spLocks noGrp="1"/>
          </p:cNvSpPr>
          <p:nvPr>
            <p:ph type="ftr" sz="quarter" idx="11"/>
          </p:nvPr>
        </p:nvSpPr>
        <p:spPr/>
        <p:txBody>
          <a:bodyPr/>
          <a:lstStyle/>
          <a:p>
            <a:r>
              <a:rPr lang="en-US" smtClean="0"/>
              <a:t>By : PIYUSH VASHISTHA</a:t>
            </a:r>
            <a:endParaRPr lang="en-US"/>
          </a:p>
        </p:txBody>
      </p:sp>
      <p:sp>
        <p:nvSpPr>
          <p:cNvPr id="6" name="Content Placeholder 5"/>
          <p:cNvSpPr>
            <a:spLocks noGrp="1"/>
          </p:cNvSpPr>
          <p:nvPr>
            <p:ph idx="1"/>
          </p:nvPr>
        </p:nvSpPr>
        <p:spPr/>
        <p:txBody>
          <a:bodyPr/>
          <a:lstStyle/>
          <a:p>
            <a:r>
              <a:rPr lang="en-US" dirty="0" smtClean="0"/>
              <a:t>It is visual dataset of images.</a:t>
            </a:r>
          </a:p>
          <a:p>
            <a:r>
              <a:rPr lang="en-US" dirty="0" smtClean="0"/>
              <a:t>All scientists were working on Models and Algorithms but </a:t>
            </a:r>
            <a:r>
              <a:rPr lang="en-US" dirty="0" err="1" smtClean="0"/>
              <a:t>Fei</a:t>
            </a:r>
            <a:r>
              <a:rPr lang="en-US" dirty="0" smtClean="0"/>
              <a:t> </a:t>
            </a:r>
            <a:r>
              <a:rPr lang="en-US" dirty="0" err="1" smtClean="0"/>
              <a:t>Fei</a:t>
            </a:r>
            <a:r>
              <a:rPr lang="en-US" dirty="0" smtClean="0"/>
              <a:t> Lie was working on datasets and she developed this </a:t>
            </a:r>
            <a:r>
              <a:rPr lang="en-US" dirty="0" err="1" smtClean="0"/>
              <a:t>ImageNET</a:t>
            </a:r>
            <a:r>
              <a:rPr lang="en-US" dirty="0" smtClean="0"/>
              <a:t> dataset</a:t>
            </a:r>
          </a:p>
          <a:p>
            <a:r>
              <a:rPr lang="en-US" b="1" dirty="0" smtClean="0"/>
              <a:t>The </a:t>
            </a:r>
            <a:r>
              <a:rPr lang="en-US" b="1" dirty="0"/>
              <a:t>ImageNet database now contains more than 14 million annotated images</a:t>
            </a:r>
            <a:r>
              <a:rPr lang="en-US" b="1" dirty="0" smtClean="0"/>
              <a:t>.</a:t>
            </a:r>
          </a:p>
          <a:p>
            <a:r>
              <a:rPr lang="en-US" b="1" dirty="0"/>
              <a:t>https://www.image-net.org/</a:t>
            </a:r>
            <a:endParaRPr lang="en-US" b="1" dirty="0" smtClean="0"/>
          </a:p>
          <a:p>
            <a:endParaRPr lang="en-US" b="1" dirty="0"/>
          </a:p>
          <a:p>
            <a:endParaRPr lang="en-US" dirty="0"/>
          </a:p>
        </p:txBody>
      </p:sp>
      <p:pic>
        <p:nvPicPr>
          <p:cNvPr id="4" name="Picture 3"/>
          <p:cNvPicPr>
            <a:picLocks noChangeAspect="1"/>
          </p:cNvPicPr>
          <p:nvPr/>
        </p:nvPicPr>
        <p:blipFill>
          <a:blip r:embed="rId2"/>
          <a:stretch>
            <a:fillRect/>
          </a:stretch>
        </p:blipFill>
        <p:spPr>
          <a:xfrm>
            <a:off x="7047843" y="3835400"/>
            <a:ext cx="4857750" cy="2886075"/>
          </a:xfrm>
          <a:prstGeom prst="rect">
            <a:avLst/>
          </a:prstGeom>
        </p:spPr>
      </p:pic>
    </p:spTree>
    <p:extLst>
      <p:ext uri="{BB962C8B-B14F-4D97-AF65-F5344CB8AC3E}">
        <p14:creationId xmlns:p14="http://schemas.microsoft.com/office/powerpoint/2010/main" val="30989912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t>ILSVRC (ImageNet Large Scale Visual Recognition Challenge) </a:t>
            </a:r>
            <a:r>
              <a:rPr lang="en-US" sz="2400" dirty="0" smtClean="0"/>
              <a:t>or </a:t>
            </a:r>
            <a:r>
              <a:rPr lang="en-US" sz="2400" b="1" dirty="0" smtClean="0"/>
              <a:t>ImageNet Challenge</a:t>
            </a:r>
            <a:endParaRPr lang="en-US" sz="2400" b="1" dirty="0"/>
          </a:p>
        </p:txBody>
      </p:sp>
      <p:sp>
        <p:nvSpPr>
          <p:cNvPr id="3" name="Content Placeholder 2"/>
          <p:cNvSpPr>
            <a:spLocks noGrp="1"/>
          </p:cNvSpPr>
          <p:nvPr>
            <p:ph idx="1"/>
          </p:nvPr>
        </p:nvSpPr>
        <p:spPr/>
        <p:txBody>
          <a:bodyPr>
            <a:normAutofit fontScale="92500" lnSpcReduction="10000"/>
          </a:bodyPr>
          <a:lstStyle/>
          <a:p>
            <a:r>
              <a:rPr lang="en-US" dirty="0" smtClean="0"/>
              <a:t>Held in 2010</a:t>
            </a:r>
          </a:p>
          <a:p>
            <a:r>
              <a:rPr lang="en-US" dirty="0" smtClean="0"/>
              <a:t>Many Researchers were participated</a:t>
            </a:r>
          </a:p>
          <a:p>
            <a:r>
              <a:rPr lang="en-US" dirty="0" smtClean="0"/>
              <a:t>Used subset of original dataset and only 1000 classes</a:t>
            </a:r>
          </a:p>
          <a:p>
            <a:endParaRPr lang="en-US" dirty="0"/>
          </a:p>
          <a:p>
            <a:endParaRPr lang="en-US" dirty="0" smtClean="0"/>
          </a:p>
          <a:p>
            <a:endParaRPr lang="en-US" dirty="0"/>
          </a:p>
          <a:p>
            <a:endParaRPr lang="en-US" dirty="0" smtClean="0"/>
          </a:p>
          <a:p>
            <a:r>
              <a:rPr lang="en-US" dirty="0" smtClean="0"/>
              <a:t>But at this time, Machine Learning were mostly used and Feature Extraction is done manually using SIFT and HOG</a:t>
            </a:r>
          </a:p>
          <a:p>
            <a:r>
              <a:rPr lang="en-US" dirty="0" smtClean="0"/>
              <a:t>At this Error Rate was 28 %.</a:t>
            </a:r>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387347656"/>
              </p:ext>
            </p:extLst>
          </p:nvPr>
        </p:nvGraphicFramePr>
        <p:xfrm>
          <a:off x="1732455" y="3310414"/>
          <a:ext cx="8127999" cy="13817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1167943"/>
                    </a:ext>
                  </a:extLst>
                </a:gridCol>
                <a:gridCol w="2709333">
                  <a:extLst>
                    <a:ext uri="{9D8B030D-6E8A-4147-A177-3AD203B41FA5}">
                      <a16:colId xmlns:a16="http://schemas.microsoft.com/office/drawing/2014/main" val="2344718"/>
                    </a:ext>
                  </a:extLst>
                </a:gridCol>
                <a:gridCol w="2709333">
                  <a:extLst>
                    <a:ext uri="{9D8B030D-6E8A-4147-A177-3AD203B41FA5}">
                      <a16:colId xmlns:a16="http://schemas.microsoft.com/office/drawing/2014/main" val="208987125"/>
                    </a:ext>
                  </a:extLst>
                </a:gridCol>
              </a:tblGrid>
              <a:tr h="370840">
                <a:tc>
                  <a:txBody>
                    <a:bodyPr/>
                    <a:lstStyle/>
                    <a:p>
                      <a:endParaRPr lang="en-US" dirty="0"/>
                    </a:p>
                  </a:txBody>
                  <a:tcPr/>
                </a:tc>
                <a:tc>
                  <a:txBody>
                    <a:bodyPr/>
                    <a:lstStyle/>
                    <a:p>
                      <a:r>
                        <a:rPr lang="en-US" dirty="0" smtClean="0"/>
                        <a:t>Original ImageNet Dataset</a:t>
                      </a:r>
                      <a:endParaRPr lang="en-US" dirty="0"/>
                    </a:p>
                  </a:txBody>
                  <a:tcPr/>
                </a:tc>
                <a:tc>
                  <a:txBody>
                    <a:bodyPr/>
                    <a:lstStyle/>
                    <a:p>
                      <a:r>
                        <a:rPr lang="en-US" dirty="0" smtClean="0"/>
                        <a:t>ImageNet Challenge Dataset</a:t>
                      </a:r>
                      <a:endParaRPr lang="en-US" dirty="0"/>
                    </a:p>
                  </a:txBody>
                  <a:tcPr/>
                </a:tc>
                <a:extLst>
                  <a:ext uri="{0D108BD9-81ED-4DB2-BD59-A6C34878D82A}">
                    <a16:rowId xmlns:a16="http://schemas.microsoft.com/office/drawing/2014/main" val="2619937254"/>
                  </a:ext>
                </a:extLst>
              </a:tr>
              <a:tr h="370840">
                <a:tc>
                  <a:txBody>
                    <a:bodyPr/>
                    <a:lstStyle/>
                    <a:p>
                      <a:r>
                        <a:rPr lang="en-US" dirty="0" smtClean="0"/>
                        <a:t>No of Images</a:t>
                      </a:r>
                      <a:endParaRPr lang="en-US" dirty="0"/>
                    </a:p>
                  </a:txBody>
                  <a:tcPr/>
                </a:tc>
                <a:tc>
                  <a:txBody>
                    <a:bodyPr/>
                    <a:lstStyle/>
                    <a:p>
                      <a:r>
                        <a:rPr lang="en-US" dirty="0" smtClean="0"/>
                        <a:t>Around  14 Million</a:t>
                      </a:r>
                      <a:endParaRPr lang="en-US" dirty="0"/>
                    </a:p>
                  </a:txBody>
                  <a:tcPr/>
                </a:tc>
                <a:tc>
                  <a:txBody>
                    <a:bodyPr/>
                    <a:lstStyle/>
                    <a:p>
                      <a:r>
                        <a:rPr lang="en-US" dirty="0" smtClean="0"/>
                        <a:t>Around</a:t>
                      </a:r>
                      <a:r>
                        <a:rPr lang="en-US" baseline="0" dirty="0" smtClean="0"/>
                        <a:t> 1 Million</a:t>
                      </a:r>
                      <a:endParaRPr lang="en-US" dirty="0"/>
                    </a:p>
                  </a:txBody>
                  <a:tcPr/>
                </a:tc>
                <a:extLst>
                  <a:ext uri="{0D108BD9-81ED-4DB2-BD59-A6C34878D82A}">
                    <a16:rowId xmlns:a16="http://schemas.microsoft.com/office/drawing/2014/main" val="2594211483"/>
                  </a:ext>
                </a:extLst>
              </a:tr>
              <a:tr h="370840">
                <a:tc>
                  <a:txBody>
                    <a:bodyPr/>
                    <a:lstStyle/>
                    <a:p>
                      <a:r>
                        <a:rPr lang="en-US" dirty="0" smtClean="0"/>
                        <a:t>No. of Classes</a:t>
                      </a:r>
                      <a:endParaRPr lang="en-US" dirty="0"/>
                    </a:p>
                  </a:txBody>
                  <a:tcPr/>
                </a:tc>
                <a:tc>
                  <a:txBody>
                    <a:bodyPr/>
                    <a:lstStyle/>
                    <a:p>
                      <a:r>
                        <a:rPr lang="en-US" dirty="0" smtClean="0"/>
                        <a:t>Around</a:t>
                      </a:r>
                      <a:r>
                        <a:rPr lang="en-US" baseline="0" dirty="0" smtClean="0"/>
                        <a:t> 20,000</a:t>
                      </a:r>
                      <a:endParaRPr lang="en-US" dirty="0"/>
                    </a:p>
                  </a:txBody>
                  <a:tcPr/>
                </a:tc>
                <a:tc>
                  <a:txBody>
                    <a:bodyPr/>
                    <a:lstStyle/>
                    <a:p>
                      <a:r>
                        <a:rPr lang="en-US" dirty="0" smtClean="0"/>
                        <a:t>1000</a:t>
                      </a:r>
                      <a:endParaRPr lang="en-US" dirty="0"/>
                    </a:p>
                  </a:txBody>
                  <a:tcPr/>
                </a:tc>
                <a:extLst>
                  <a:ext uri="{0D108BD9-81ED-4DB2-BD59-A6C34878D82A}">
                    <a16:rowId xmlns:a16="http://schemas.microsoft.com/office/drawing/2014/main" val="450679782"/>
                  </a:ext>
                </a:extLst>
              </a:tr>
            </a:tbl>
          </a:graphicData>
        </a:graphic>
      </p:graphicFrame>
    </p:spTree>
    <p:extLst>
      <p:ext uri="{BB962C8B-B14F-4D97-AF65-F5344CB8AC3E}">
        <p14:creationId xmlns:p14="http://schemas.microsoft.com/office/powerpoint/2010/main" val="25946367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Rate decrease year by year</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01113165"/>
              </p:ext>
            </p:extLst>
          </p:nvPr>
        </p:nvGraphicFramePr>
        <p:xfrm>
          <a:off x="964324" y="1690688"/>
          <a:ext cx="8621111" cy="3235960"/>
        </p:xfrm>
        <a:graphic>
          <a:graphicData uri="http://schemas.openxmlformats.org/drawingml/2006/table">
            <a:tbl>
              <a:tblPr firstRow="1" bandRow="1">
                <a:tableStyleId>{5C22544A-7EE6-4342-B048-85BDC9FD1C3A}</a:tableStyleId>
              </a:tblPr>
              <a:tblGrid>
                <a:gridCol w="6130159">
                  <a:extLst>
                    <a:ext uri="{9D8B030D-6E8A-4147-A177-3AD203B41FA5}">
                      <a16:colId xmlns:a16="http://schemas.microsoft.com/office/drawing/2014/main" val="3012672819"/>
                    </a:ext>
                  </a:extLst>
                </a:gridCol>
                <a:gridCol w="1230922">
                  <a:extLst>
                    <a:ext uri="{9D8B030D-6E8A-4147-A177-3AD203B41FA5}">
                      <a16:colId xmlns:a16="http://schemas.microsoft.com/office/drawing/2014/main" val="3901877094"/>
                    </a:ext>
                  </a:extLst>
                </a:gridCol>
                <a:gridCol w="1260030">
                  <a:extLst>
                    <a:ext uri="{9D8B030D-6E8A-4147-A177-3AD203B41FA5}">
                      <a16:colId xmlns:a16="http://schemas.microsoft.com/office/drawing/2014/main" val="1283087031"/>
                    </a:ext>
                  </a:extLst>
                </a:gridCol>
              </a:tblGrid>
              <a:tr h="370840">
                <a:tc>
                  <a:txBody>
                    <a:bodyPr/>
                    <a:lstStyle/>
                    <a:p>
                      <a:r>
                        <a:rPr lang="en-US" dirty="0" smtClean="0"/>
                        <a:t>Year</a:t>
                      </a:r>
                      <a:endParaRPr lang="en-US" dirty="0"/>
                    </a:p>
                  </a:txBody>
                  <a:tcPr/>
                </a:tc>
                <a:tc>
                  <a:txBody>
                    <a:bodyPr/>
                    <a:lstStyle/>
                    <a:p>
                      <a:r>
                        <a:rPr lang="en-US" dirty="0" smtClean="0"/>
                        <a:t>Model</a:t>
                      </a:r>
                      <a:endParaRPr lang="en-US" dirty="0"/>
                    </a:p>
                  </a:txBody>
                  <a:tcPr/>
                </a:tc>
                <a:tc>
                  <a:txBody>
                    <a:bodyPr/>
                    <a:lstStyle/>
                    <a:p>
                      <a:r>
                        <a:rPr lang="en-US" dirty="0" smtClean="0"/>
                        <a:t>Error Rate</a:t>
                      </a:r>
                      <a:endParaRPr lang="en-US" dirty="0"/>
                    </a:p>
                  </a:txBody>
                  <a:tcPr/>
                </a:tc>
                <a:extLst>
                  <a:ext uri="{0D108BD9-81ED-4DB2-BD59-A6C34878D82A}">
                    <a16:rowId xmlns:a16="http://schemas.microsoft.com/office/drawing/2014/main" val="3157017909"/>
                  </a:ext>
                </a:extLst>
              </a:tr>
              <a:tr h="370840">
                <a:tc>
                  <a:txBody>
                    <a:bodyPr/>
                    <a:lstStyle/>
                    <a:p>
                      <a:r>
                        <a:rPr lang="en-US" dirty="0" smtClean="0"/>
                        <a:t>2010</a:t>
                      </a:r>
                      <a:endParaRPr lang="en-US" dirty="0"/>
                    </a:p>
                  </a:txBody>
                  <a:tcPr/>
                </a:tc>
                <a:tc>
                  <a:txBody>
                    <a:bodyPr/>
                    <a:lstStyle/>
                    <a:p>
                      <a:r>
                        <a:rPr lang="en-US" b="1" dirty="0" smtClean="0"/>
                        <a:t>ML</a:t>
                      </a:r>
                      <a:r>
                        <a:rPr lang="en-US" b="1" baseline="0" dirty="0" smtClean="0"/>
                        <a:t> Model</a:t>
                      </a:r>
                      <a:endParaRPr lang="en-US" b="1" dirty="0" smtClean="0"/>
                    </a:p>
                  </a:txBody>
                  <a:tcPr/>
                </a:tc>
                <a:tc>
                  <a:txBody>
                    <a:bodyPr/>
                    <a:lstStyle/>
                    <a:p>
                      <a:r>
                        <a:rPr lang="en-US" dirty="0" smtClean="0"/>
                        <a:t>28%</a:t>
                      </a:r>
                    </a:p>
                  </a:txBody>
                  <a:tcPr/>
                </a:tc>
                <a:extLst>
                  <a:ext uri="{0D108BD9-81ED-4DB2-BD59-A6C34878D82A}">
                    <a16:rowId xmlns:a16="http://schemas.microsoft.com/office/drawing/2014/main" val="2383830366"/>
                  </a:ext>
                </a:extLst>
              </a:tr>
              <a:tr h="370840">
                <a:tc>
                  <a:txBody>
                    <a:bodyPr/>
                    <a:lstStyle/>
                    <a:p>
                      <a:r>
                        <a:rPr lang="en-US" dirty="0" smtClean="0"/>
                        <a:t>2011</a:t>
                      </a:r>
                      <a:endParaRPr lang="en-US" dirty="0"/>
                    </a:p>
                  </a:txBody>
                  <a:tcPr/>
                </a:tc>
                <a:tc>
                  <a:txBody>
                    <a:bodyPr/>
                    <a:lstStyle/>
                    <a:p>
                      <a:r>
                        <a:rPr lang="en-US" b="1" dirty="0" smtClean="0"/>
                        <a:t>ML</a:t>
                      </a:r>
                      <a:r>
                        <a:rPr lang="en-US" b="1" baseline="0" dirty="0" smtClean="0"/>
                        <a:t> Model</a:t>
                      </a:r>
                      <a:endParaRPr lang="en-US" b="1" dirty="0"/>
                    </a:p>
                  </a:txBody>
                  <a:tcPr/>
                </a:tc>
                <a:tc>
                  <a:txBody>
                    <a:bodyPr/>
                    <a:lstStyle/>
                    <a:p>
                      <a:r>
                        <a:rPr lang="en-US" dirty="0" smtClean="0"/>
                        <a:t>25%</a:t>
                      </a:r>
                      <a:endParaRPr lang="en-US" dirty="0"/>
                    </a:p>
                  </a:txBody>
                  <a:tcPr/>
                </a:tc>
                <a:extLst>
                  <a:ext uri="{0D108BD9-81ED-4DB2-BD59-A6C34878D82A}">
                    <a16:rowId xmlns:a16="http://schemas.microsoft.com/office/drawing/2014/main" val="4060260955"/>
                  </a:ext>
                </a:extLst>
              </a:tr>
              <a:tr h="370840">
                <a:tc>
                  <a:txBody>
                    <a:bodyPr/>
                    <a:lstStyle/>
                    <a:p>
                      <a:r>
                        <a:rPr lang="en-US" dirty="0" smtClean="0"/>
                        <a:t>2012 . At this time DL is evolved and Geoffrey</a:t>
                      </a:r>
                      <a:r>
                        <a:rPr lang="en-US" baseline="0" dirty="0" smtClean="0"/>
                        <a:t> Hilton used </a:t>
                      </a:r>
                      <a:r>
                        <a:rPr lang="en-US" baseline="0" dirty="0" err="1" smtClean="0"/>
                        <a:t>AlexNET</a:t>
                      </a:r>
                      <a:r>
                        <a:rPr lang="en-US" baseline="0" dirty="0" smtClean="0"/>
                        <a:t>, GPU, </a:t>
                      </a:r>
                      <a:r>
                        <a:rPr lang="en-US" baseline="0" dirty="0" err="1" smtClean="0"/>
                        <a:t>ReLu</a:t>
                      </a:r>
                      <a:r>
                        <a:rPr lang="en-US" baseline="0" dirty="0" smtClean="0"/>
                        <a:t> activation function and reduces it to</a:t>
                      </a:r>
                      <a:endParaRPr lang="en-US" dirty="0"/>
                    </a:p>
                  </a:txBody>
                  <a:tcPr/>
                </a:tc>
                <a:tc>
                  <a:txBody>
                    <a:bodyPr/>
                    <a:lstStyle/>
                    <a:p>
                      <a:r>
                        <a:rPr lang="en-US" b="1" dirty="0" err="1" smtClean="0"/>
                        <a:t>AlexNET</a:t>
                      </a:r>
                      <a:endParaRPr lang="en-US" b="1" dirty="0"/>
                    </a:p>
                  </a:txBody>
                  <a:tcPr/>
                </a:tc>
                <a:tc>
                  <a:txBody>
                    <a:bodyPr/>
                    <a:lstStyle/>
                    <a:p>
                      <a:r>
                        <a:rPr lang="en-US" dirty="0" smtClean="0"/>
                        <a:t>16.4%</a:t>
                      </a:r>
                      <a:endParaRPr lang="en-US" dirty="0"/>
                    </a:p>
                  </a:txBody>
                  <a:tcPr/>
                </a:tc>
                <a:extLst>
                  <a:ext uri="{0D108BD9-81ED-4DB2-BD59-A6C34878D82A}">
                    <a16:rowId xmlns:a16="http://schemas.microsoft.com/office/drawing/2014/main" val="2781260511"/>
                  </a:ext>
                </a:extLst>
              </a:tr>
              <a:tr h="370840">
                <a:tc>
                  <a:txBody>
                    <a:bodyPr/>
                    <a:lstStyle/>
                    <a:p>
                      <a:r>
                        <a:rPr lang="en-US" dirty="0" smtClean="0"/>
                        <a:t>2013</a:t>
                      </a:r>
                      <a:endParaRPr lang="en-US" dirty="0"/>
                    </a:p>
                  </a:txBody>
                  <a:tcPr/>
                </a:tc>
                <a:tc>
                  <a:txBody>
                    <a:bodyPr/>
                    <a:lstStyle/>
                    <a:p>
                      <a:r>
                        <a:rPr lang="en-US" b="1" dirty="0" smtClean="0"/>
                        <a:t>ZFNET</a:t>
                      </a:r>
                      <a:endParaRPr lang="en-US" b="1" dirty="0"/>
                    </a:p>
                  </a:txBody>
                  <a:tcPr/>
                </a:tc>
                <a:tc>
                  <a:txBody>
                    <a:bodyPr/>
                    <a:lstStyle/>
                    <a:p>
                      <a:r>
                        <a:rPr lang="en-US" dirty="0" smtClean="0"/>
                        <a:t>11.7%</a:t>
                      </a:r>
                      <a:endParaRPr lang="en-US" dirty="0"/>
                    </a:p>
                  </a:txBody>
                  <a:tcPr/>
                </a:tc>
                <a:extLst>
                  <a:ext uri="{0D108BD9-81ED-4DB2-BD59-A6C34878D82A}">
                    <a16:rowId xmlns:a16="http://schemas.microsoft.com/office/drawing/2014/main" val="3505248035"/>
                  </a:ext>
                </a:extLst>
              </a:tr>
              <a:tr h="370840">
                <a:tc>
                  <a:txBody>
                    <a:bodyPr/>
                    <a:lstStyle/>
                    <a:p>
                      <a:r>
                        <a:rPr lang="en-US" dirty="0" smtClean="0"/>
                        <a:t>2014</a:t>
                      </a:r>
                      <a:endParaRPr lang="en-US" dirty="0"/>
                    </a:p>
                  </a:txBody>
                  <a:tcPr/>
                </a:tc>
                <a:tc>
                  <a:txBody>
                    <a:bodyPr/>
                    <a:lstStyle/>
                    <a:p>
                      <a:r>
                        <a:rPr lang="en-US" b="1" dirty="0" smtClean="0"/>
                        <a:t>VGG</a:t>
                      </a:r>
                      <a:endParaRPr lang="en-US" b="1" dirty="0"/>
                    </a:p>
                  </a:txBody>
                  <a:tcPr/>
                </a:tc>
                <a:tc>
                  <a:txBody>
                    <a:bodyPr/>
                    <a:lstStyle/>
                    <a:p>
                      <a:r>
                        <a:rPr lang="en-US" dirty="0" smtClean="0"/>
                        <a:t>7.3%</a:t>
                      </a:r>
                      <a:endParaRPr lang="en-US" dirty="0"/>
                    </a:p>
                  </a:txBody>
                  <a:tcPr/>
                </a:tc>
                <a:extLst>
                  <a:ext uri="{0D108BD9-81ED-4DB2-BD59-A6C34878D82A}">
                    <a16:rowId xmlns:a16="http://schemas.microsoft.com/office/drawing/2014/main" val="1903124370"/>
                  </a:ext>
                </a:extLst>
              </a:tr>
              <a:tr h="370840">
                <a:tc>
                  <a:txBody>
                    <a:bodyPr/>
                    <a:lstStyle/>
                    <a:p>
                      <a:r>
                        <a:rPr lang="en-US" dirty="0" smtClean="0"/>
                        <a:t>2015</a:t>
                      </a:r>
                      <a:endParaRPr lang="en-US" dirty="0"/>
                    </a:p>
                  </a:txBody>
                  <a:tcPr/>
                </a:tc>
                <a:tc>
                  <a:txBody>
                    <a:bodyPr/>
                    <a:lstStyle/>
                    <a:p>
                      <a:r>
                        <a:rPr lang="en-US" b="1" dirty="0" err="1" smtClean="0"/>
                        <a:t>GoogleNET</a:t>
                      </a:r>
                      <a:endParaRPr lang="en-US" b="1" dirty="0"/>
                    </a:p>
                  </a:txBody>
                  <a:tcPr/>
                </a:tc>
                <a:tc>
                  <a:txBody>
                    <a:bodyPr/>
                    <a:lstStyle/>
                    <a:p>
                      <a:r>
                        <a:rPr lang="en-US" dirty="0" smtClean="0"/>
                        <a:t>6.7%</a:t>
                      </a:r>
                      <a:endParaRPr lang="en-US" dirty="0"/>
                    </a:p>
                  </a:txBody>
                  <a:tcPr/>
                </a:tc>
                <a:extLst>
                  <a:ext uri="{0D108BD9-81ED-4DB2-BD59-A6C34878D82A}">
                    <a16:rowId xmlns:a16="http://schemas.microsoft.com/office/drawing/2014/main" val="2155511204"/>
                  </a:ext>
                </a:extLst>
              </a:tr>
              <a:tr h="370840">
                <a:tc>
                  <a:txBody>
                    <a:bodyPr/>
                    <a:lstStyle/>
                    <a:p>
                      <a:r>
                        <a:rPr lang="en-US" dirty="0" smtClean="0"/>
                        <a:t>2016 Human</a:t>
                      </a:r>
                      <a:r>
                        <a:rPr lang="en-US" baseline="0" dirty="0" smtClean="0"/>
                        <a:t> Error Rate is 5% and </a:t>
                      </a:r>
                      <a:r>
                        <a:rPr lang="en-US" baseline="0" dirty="0" err="1" smtClean="0"/>
                        <a:t>ResNET</a:t>
                      </a:r>
                      <a:r>
                        <a:rPr lang="en-US" baseline="0" dirty="0" smtClean="0"/>
                        <a:t> is better than Human</a:t>
                      </a:r>
                      <a:endParaRPr lang="en-US" dirty="0"/>
                    </a:p>
                  </a:txBody>
                  <a:tcPr/>
                </a:tc>
                <a:tc>
                  <a:txBody>
                    <a:bodyPr/>
                    <a:lstStyle/>
                    <a:p>
                      <a:r>
                        <a:rPr lang="en-US" b="1" dirty="0" err="1" smtClean="0"/>
                        <a:t>ResNET</a:t>
                      </a:r>
                      <a:endParaRPr lang="en-US" b="1" dirty="0"/>
                    </a:p>
                  </a:txBody>
                  <a:tcPr/>
                </a:tc>
                <a:tc>
                  <a:txBody>
                    <a:bodyPr/>
                    <a:lstStyle/>
                    <a:p>
                      <a:r>
                        <a:rPr lang="en-US" dirty="0" smtClean="0"/>
                        <a:t>3.5%</a:t>
                      </a:r>
                      <a:endParaRPr lang="en-US" dirty="0"/>
                    </a:p>
                  </a:txBody>
                  <a:tcPr/>
                </a:tc>
                <a:extLst>
                  <a:ext uri="{0D108BD9-81ED-4DB2-BD59-A6C34878D82A}">
                    <a16:rowId xmlns:a16="http://schemas.microsoft.com/office/drawing/2014/main" val="2046853267"/>
                  </a:ext>
                </a:extLst>
              </a:tr>
            </a:tbl>
          </a:graphicData>
        </a:graphic>
      </p:graphicFrame>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171851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AlexNet</a:t>
            </a:r>
            <a:r>
              <a:rPr lang="en-US" dirty="0" smtClean="0"/>
              <a:t>:</a:t>
            </a:r>
            <a:br>
              <a:rPr lang="en-US" dirty="0" smtClean="0"/>
            </a:br>
            <a:r>
              <a:rPr lang="en-US" sz="2200" dirty="0"/>
              <a:t/>
            </a:r>
            <a:br>
              <a:rPr lang="en-US" sz="2200" dirty="0"/>
            </a:br>
            <a:r>
              <a:rPr lang="en-US" sz="2200" dirty="0" smtClean="0"/>
              <a:t>5 Convolution layers and 2 FC layers</a:t>
            </a:r>
            <a:endParaRPr lang="en-US" sz="2200" dirty="0"/>
          </a:p>
        </p:txBody>
      </p:sp>
      <p:sp>
        <p:nvSpPr>
          <p:cNvPr id="3" name="Footer Placeholder 2"/>
          <p:cNvSpPr>
            <a:spLocks noGrp="1"/>
          </p:cNvSpPr>
          <p:nvPr>
            <p:ph type="ftr" sz="quarter" idx="11"/>
          </p:nvPr>
        </p:nvSpPr>
        <p:spPr/>
        <p:txBody>
          <a:bodyPr/>
          <a:lstStyle/>
          <a:p>
            <a:r>
              <a:rPr lang="en-US" smtClean="0"/>
              <a:t>By : PIYUSH VASHISTHA</a:t>
            </a:r>
            <a:endParaRPr lang="en-US"/>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838200" y="1870075"/>
            <a:ext cx="10207696" cy="4486275"/>
          </a:xfrm>
          <a:prstGeom prst="rect">
            <a:avLst/>
          </a:prstGeom>
        </p:spPr>
      </p:pic>
    </p:spTree>
    <p:extLst>
      <p:ext uri="{BB962C8B-B14F-4D97-AF65-F5344CB8AC3E}">
        <p14:creationId xmlns:p14="http://schemas.microsoft.com/office/powerpoint/2010/main" val="37156327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8642"/>
            <a:ext cx="10515600" cy="1325563"/>
          </a:xfrm>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054008" y="128642"/>
            <a:ext cx="7126598" cy="6571703"/>
          </a:xfrm>
          <a:prstGeom prst="rect">
            <a:avLst/>
          </a:prstGeom>
        </p:spPr>
      </p:pic>
      <p:sp>
        <p:nvSpPr>
          <p:cNvPr id="3" name="Footer Placeholder 2"/>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6684566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910853" y="365124"/>
            <a:ext cx="7473149" cy="6492875"/>
          </a:xfrm>
          <a:prstGeom prst="rect">
            <a:avLst/>
          </a:prstGeom>
        </p:spPr>
      </p:pic>
      <p:sp>
        <p:nvSpPr>
          <p:cNvPr id="3" name="Footer Placeholder 2"/>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18595530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0000"/>
                </a:solidFill>
              </a:rPr>
              <a:t>VGG16</a:t>
            </a:r>
            <a:endParaRPr lang="en-US" dirty="0">
              <a:solidFill>
                <a:srgbClr val="FF0000"/>
              </a:solidFill>
            </a:endParaRPr>
          </a:p>
        </p:txBody>
      </p:sp>
      <p:sp>
        <p:nvSpPr>
          <p:cNvPr id="3" name="Content Placeholder 2"/>
          <p:cNvSpPr>
            <a:spLocks noGrp="1"/>
          </p:cNvSpPr>
          <p:nvPr>
            <p:ph idx="1"/>
          </p:nvPr>
        </p:nvSpPr>
        <p:spPr/>
        <p:txBody>
          <a:bodyPr/>
          <a:lstStyle/>
          <a:p>
            <a:pPr algn="just"/>
            <a:r>
              <a:rPr lang="en-US" dirty="0"/>
              <a:t>VGG16 is a convolutional neural network trained on a subset of the </a:t>
            </a:r>
            <a:r>
              <a:rPr lang="en-US" dirty="0">
                <a:hlinkClick r:id="rId2"/>
              </a:rPr>
              <a:t>ImageNet</a:t>
            </a:r>
            <a:r>
              <a:rPr lang="en-US" dirty="0"/>
              <a:t> dataset, a collection of over 14 million images belonging to 22,000 categories. K. </a:t>
            </a:r>
            <a:r>
              <a:rPr lang="en-US" dirty="0" err="1"/>
              <a:t>Simonyan</a:t>
            </a:r>
            <a:r>
              <a:rPr lang="en-US" dirty="0"/>
              <a:t> and A. Zisserman proposed this model in the 2015 paper, </a:t>
            </a:r>
            <a:r>
              <a:rPr lang="en-US" dirty="0">
                <a:hlinkClick r:id="rId3"/>
              </a:rPr>
              <a:t>Very Deep Convolutional Networks for Large-Scale Image Recognition</a:t>
            </a:r>
            <a:r>
              <a:rPr lang="en-US" dirty="0" smtClean="0"/>
              <a:t>.</a:t>
            </a:r>
          </a:p>
          <a:p>
            <a:pPr algn="just"/>
            <a:r>
              <a:rPr lang="en-US" dirty="0"/>
              <a:t>In the 2014 ImageNet Classification Challenge, VGG16 achieved a 92.7% classification accuracy. </a:t>
            </a:r>
            <a:endParaRPr lang="en-US" dirty="0" smtClean="0"/>
          </a:p>
          <a:p>
            <a:pPr algn="just"/>
            <a:r>
              <a:rPr lang="en-US" dirty="0" smtClean="0"/>
              <a:t>VGG-Visual Geometry Group</a:t>
            </a:r>
          </a:p>
          <a:p>
            <a:pPr algn="just"/>
            <a:r>
              <a:rPr lang="en-US" dirty="0" smtClean="0"/>
              <a:t>16 layers---------13 convolution layers+ 3 FC layers</a:t>
            </a: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3649070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Reason 2</a:t>
            </a:r>
            <a:r>
              <a:rPr lang="en-US" dirty="0" smtClean="0"/>
              <a:t>: </a:t>
            </a:r>
            <a:r>
              <a:rPr lang="en-US" dirty="0" smtClean="0">
                <a:solidFill>
                  <a:srgbClr val="0070C0"/>
                </a:solidFill>
              </a:rPr>
              <a:t>Overfitting</a:t>
            </a:r>
            <a:endParaRPr lang="en-US" dirty="0">
              <a:solidFill>
                <a:srgbClr val="0070C0"/>
              </a:solidFill>
            </a:endParaRPr>
          </a:p>
        </p:txBody>
      </p:sp>
      <p:sp>
        <p:nvSpPr>
          <p:cNvPr id="3" name="Content Placeholder 2"/>
          <p:cNvSpPr>
            <a:spLocks noGrp="1"/>
          </p:cNvSpPr>
          <p:nvPr>
            <p:ph idx="1"/>
          </p:nvPr>
        </p:nvSpPr>
        <p:spPr/>
        <p:txBody>
          <a:bodyPr/>
          <a:lstStyle/>
          <a:p>
            <a:r>
              <a:rPr lang="en-US" dirty="0" smtClean="0"/>
              <a:t>Due to every neuron is connected to every other neuron of next layer, this will try to capture every minute pattern and hence it will result in Overfitting</a:t>
            </a:r>
          </a:p>
          <a:p>
            <a:r>
              <a:rPr lang="en-US" dirty="0">
                <a:solidFill>
                  <a:srgbClr val="FF0000"/>
                </a:solidFill>
              </a:rPr>
              <a:t>Reason </a:t>
            </a:r>
            <a:r>
              <a:rPr lang="en-US" dirty="0" smtClean="0">
                <a:solidFill>
                  <a:srgbClr val="FF0000"/>
                </a:solidFill>
              </a:rPr>
              <a:t>3</a:t>
            </a:r>
            <a:r>
              <a:rPr lang="en-US" dirty="0" smtClean="0"/>
              <a:t>: </a:t>
            </a:r>
            <a:r>
              <a:rPr lang="en-US" dirty="0"/>
              <a:t>Loss of important info like spatial arrangement of pixels</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1651168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2"/>
          <a:stretch>
            <a:fillRect/>
          </a:stretch>
        </p:blipFill>
        <p:spPr>
          <a:xfrm>
            <a:off x="1376362" y="2224881"/>
            <a:ext cx="9439275" cy="3552825"/>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19620777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Transfer Learning</a:t>
            </a:r>
            <a:endParaRPr lang="en-US" dirty="0">
              <a:solidFill>
                <a:srgbClr val="FF0000"/>
              </a:solidFill>
            </a:endParaRPr>
          </a:p>
        </p:txBody>
      </p:sp>
      <p:sp>
        <p:nvSpPr>
          <p:cNvPr id="3" name="Content Placeholder 2"/>
          <p:cNvSpPr>
            <a:spLocks noGrp="1"/>
          </p:cNvSpPr>
          <p:nvPr>
            <p:ph idx="1"/>
          </p:nvPr>
        </p:nvSpPr>
        <p:spPr/>
        <p:txBody>
          <a:bodyPr>
            <a:normAutofit fontScale="85000" lnSpcReduction="20000"/>
          </a:bodyPr>
          <a:lstStyle/>
          <a:p>
            <a:pPr algn="just"/>
            <a:r>
              <a:rPr lang="en-US" dirty="0"/>
              <a:t>Transfer Learning is an approach where we use one model trained on a machine learning task and reuse it as a starting point for a different job.</a:t>
            </a:r>
          </a:p>
          <a:p>
            <a:pPr algn="just"/>
            <a:r>
              <a:rPr lang="en-US" dirty="0" smtClean="0"/>
              <a:t>Now </a:t>
            </a:r>
            <a:r>
              <a:rPr lang="en-US" dirty="0"/>
              <a:t>suppose we have many images of two kinds of cars: Ferrari sports cars and Audi passenger cars. We want to generate a model that can classify an image as one of the two classes. Writing our own CNN is not an option since we do not have a dataset sufficient in size. Here's where Transfer Learning comes to the rescue!</a:t>
            </a:r>
          </a:p>
          <a:p>
            <a:pPr algn="just"/>
            <a:r>
              <a:rPr lang="en-US" dirty="0"/>
              <a:t>We </a:t>
            </a:r>
            <a:r>
              <a:rPr lang="en-US" i="1" dirty="0"/>
              <a:t>know</a:t>
            </a:r>
            <a:r>
              <a:rPr lang="en-US" dirty="0"/>
              <a:t> that the ImageNet dataset contains images of different vehicles (sports cars, pick-up trucks, minivans, etc.). We can import a model that has been pre-trained on the ImageNet dataset and use its pre-trained layers for feature extraction.</a:t>
            </a:r>
          </a:p>
          <a:p>
            <a:pPr algn="just"/>
            <a:r>
              <a:rPr lang="en-US" dirty="0"/>
              <a:t>Now we can't use the entirety of the </a:t>
            </a:r>
            <a:r>
              <a:rPr lang="en-US" i="1" dirty="0"/>
              <a:t>pre-trained</a:t>
            </a:r>
            <a:r>
              <a:rPr lang="en-US" dirty="0"/>
              <a:t> model's architecture. The Fully-Connected layer generates 1,000 different output labels, whereas our Target Dataset has only two classes for prediction. So we'll import a </a:t>
            </a:r>
            <a:r>
              <a:rPr lang="en-US" i="1" dirty="0"/>
              <a:t>pre-trained</a:t>
            </a:r>
            <a:r>
              <a:rPr lang="en-US" dirty="0"/>
              <a:t> model like </a:t>
            </a:r>
            <a:r>
              <a:rPr lang="en-US" i="1" dirty="0"/>
              <a:t>VGG16</a:t>
            </a:r>
            <a:r>
              <a:rPr lang="en-US" dirty="0"/>
              <a:t>, but "cut off" the Fully-Connected layer - also called the "top" model.</a:t>
            </a:r>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8379277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1466193" y="1690688"/>
            <a:ext cx="9031839" cy="4665662"/>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412774200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a:t>Once the</a:t>
            </a:r>
            <a:r>
              <a:rPr lang="en-US" dirty="0"/>
              <a:t> </a:t>
            </a:r>
            <a:r>
              <a:rPr lang="en-US" b="1" i="1" dirty="0" smtClean="0"/>
              <a:t>pre-trained </a:t>
            </a:r>
            <a:r>
              <a:rPr lang="en-US" b="1" dirty="0" smtClean="0"/>
              <a:t>layers </a:t>
            </a:r>
            <a:r>
              <a:rPr lang="en-US" b="1" dirty="0"/>
              <a:t>have been imported, excluding the "top" of the model, we can take 1 of 2 Transfer Learning approaches</a:t>
            </a:r>
            <a:r>
              <a:rPr lang="en-US" b="1" dirty="0" smtClean="0"/>
              <a:t>.</a:t>
            </a:r>
          </a:p>
          <a:p>
            <a:pPr marL="0" indent="0">
              <a:buNone/>
            </a:pPr>
            <a:r>
              <a:rPr lang="en-US" b="1" dirty="0"/>
              <a:t>1. Feature Extraction Approach</a:t>
            </a:r>
          </a:p>
          <a:p>
            <a:pPr marL="0" indent="0">
              <a:buNone/>
            </a:pPr>
            <a:r>
              <a:rPr lang="en-US" b="1" dirty="0"/>
              <a:t>2. Fine-Tuning Approach</a:t>
            </a:r>
          </a:p>
          <a:p>
            <a:endParaRPr lang="en-US" dirty="0"/>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158655880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9991"/>
          </a:xfrm>
        </p:spPr>
        <p:txBody>
          <a:bodyPr>
            <a:normAutofit/>
          </a:bodyPr>
          <a:lstStyle/>
          <a:p>
            <a:r>
              <a:rPr lang="en-US" b="1" dirty="0">
                <a:solidFill>
                  <a:srgbClr val="FF0000"/>
                </a:solidFill>
              </a:rPr>
              <a:t>1. Feature Extraction </a:t>
            </a:r>
            <a:r>
              <a:rPr lang="en-US" b="1" dirty="0" smtClean="0">
                <a:solidFill>
                  <a:srgbClr val="FF0000"/>
                </a:solidFill>
              </a:rPr>
              <a:t>Approach</a:t>
            </a:r>
            <a:endParaRPr lang="en-US" dirty="0">
              <a:solidFill>
                <a:srgbClr val="FF0000"/>
              </a:solidFill>
            </a:endParaRPr>
          </a:p>
        </p:txBody>
      </p:sp>
      <p:sp>
        <p:nvSpPr>
          <p:cNvPr id="3" name="Content Placeholder 2"/>
          <p:cNvSpPr>
            <a:spLocks noGrp="1"/>
          </p:cNvSpPr>
          <p:nvPr>
            <p:ph idx="1"/>
          </p:nvPr>
        </p:nvSpPr>
        <p:spPr>
          <a:xfrm>
            <a:off x="838200" y="1434662"/>
            <a:ext cx="10515600" cy="4742301"/>
          </a:xfrm>
        </p:spPr>
        <p:txBody>
          <a:bodyPr/>
          <a:lstStyle/>
          <a:p>
            <a:r>
              <a:rPr lang="en-US" sz="2400" dirty="0"/>
              <a:t>We'll import the Convolutional and Pooling layers but leave out the "top portion" of the model (the Fully-Connected layer).</a:t>
            </a:r>
          </a:p>
          <a:p>
            <a:r>
              <a:rPr lang="en-US" sz="2400" dirty="0"/>
              <a:t>Recall that our example model, </a:t>
            </a:r>
            <a:r>
              <a:rPr lang="en-US" sz="2400" b="1" dirty="0"/>
              <a:t>VGG16</a:t>
            </a:r>
            <a:r>
              <a:rPr lang="en-US" sz="2400" dirty="0"/>
              <a:t>, has been trained on </a:t>
            </a:r>
            <a:r>
              <a:rPr lang="en-US" sz="2400" i="1" dirty="0"/>
              <a:t>millions</a:t>
            </a:r>
            <a:r>
              <a:rPr lang="en-US" sz="2400" dirty="0"/>
              <a:t> of images - including vehicle images. Its convolutional layers and trained weights can detect generic features such as edges, colors, wheels, windshields, etc.</a:t>
            </a:r>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pic>
        <p:nvPicPr>
          <p:cNvPr id="5" name="Picture 4"/>
          <p:cNvPicPr>
            <a:picLocks noChangeAspect="1"/>
          </p:cNvPicPr>
          <p:nvPr/>
        </p:nvPicPr>
        <p:blipFill>
          <a:blip r:embed="rId2"/>
          <a:stretch>
            <a:fillRect/>
          </a:stretch>
        </p:blipFill>
        <p:spPr>
          <a:xfrm>
            <a:off x="1597736" y="3222844"/>
            <a:ext cx="8586786" cy="2954119"/>
          </a:xfrm>
          <a:prstGeom prst="rect">
            <a:avLst/>
          </a:prstGeom>
        </p:spPr>
      </p:pic>
    </p:spTree>
    <p:extLst>
      <p:ext uri="{BB962C8B-B14F-4D97-AF65-F5344CB8AC3E}">
        <p14:creationId xmlns:p14="http://schemas.microsoft.com/office/powerpoint/2010/main" val="327111973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38006"/>
          </a:xfrm>
        </p:spPr>
        <p:txBody>
          <a:bodyPr>
            <a:normAutofit fontScale="90000"/>
          </a:bodyPr>
          <a:lstStyle/>
          <a:p>
            <a:r>
              <a:rPr lang="en-US" b="1" dirty="0">
                <a:solidFill>
                  <a:srgbClr val="FF0000"/>
                </a:solidFill>
              </a:rPr>
              <a:t>2. Fine-Tuning Approach</a:t>
            </a:r>
            <a:r>
              <a:rPr lang="en-US" b="1" dirty="0"/>
              <a:t/>
            </a:r>
            <a:br>
              <a:rPr lang="en-US" b="1" dirty="0"/>
            </a:br>
            <a:endParaRPr lang="en-US" dirty="0"/>
          </a:p>
        </p:txBody>
      </p:sp>
      <p:sp>
        <p:nvSpPr>
          <p:cNvPr id="3" name="Content Placeholder 2"/>
          <p:cNvSpPr>
            <a:spLocks noGrp="1"/>
          </p:cNvSpPr>
          <p:nvPr>
            <p:ph idx="1"/>
          </p:nvPr>
        </p:nvSpPr>
        <p:spPr>
          <a:xfrm>
            <a:off x="838200" y="1198179"/>
            <a:ext cx="10515600" cy="4978784"/>
          </a:xfrm>
        </p:spPr>
        <p:txBody>
          <a:bodyPr>
            <a:normAutofit fontScale="92500" lnSpcReduction="10000"/>
          </a:bodyPr>
          <a:lstStyle/>
          <a:p>
            <a:r>
              <a:rPr lang="en-US" dirty="0"/>
              <a:t>The goal of fine-tuning is to allow a portion of the </a:t>
            </a:r>
            <a:r>
              <a:rPr lang="en-US" i="1" dirty="0"/>
              <a:t>pre-trained</a:t>
            </a:r>
            <a:r>
              <a:rPr lang="en-US" dirty="0"/>
              <a:t> layers to retrain</a:t>
            </a:r>
            <a:r>
              <a:rPr lang="en-US" dirty="0" smtClean="0"/>
              <a:t>.</a:t>
            </a:r>
          </a:p>
          <a:p>
            <a:pPr marL="0" indent="0">
              <a:buNone/>
            </a:pPr>
            <a:r>
              <a:rPr lang="en-US" dirty="0" smtClean="0">
                <a:solidFill>
                  <a:srgbClr val="0070C0"/>
                </a:solidFill>
              </a:rPr>
              <a:t>Fine-tuning a Pre-trained Model entails:</a:t>
            </a:r>
          </a:p>
          <a:p>
            <a:r>
              <a:rPr lang="en-US" i="1" dirty="0" smtClean="0"/>
              <a:t>Bootstrapping</a:t>
            </a:r>
            <a:r>
              <a:rPr lang="en-US" dirty="0" smtClean="0"/>
              <a:t> a new "top" portion of the model (i.e., Fully-Connected and Output layers)</a:t>
            </a:r>
          </a:p>
          <a:p>
            <a:r>
              <a:rPr lang="en-US" i="1" dirty="0" smtClean="0"/>
              <a:t>Freezing</a:t>
            </a:r>
            <a:r>
              <a:rPr lang="en-US" dirty="0" smtClean="0"/>
              <a:t> </a:t>
            </a:r>
            <a:r>
              <a:rPr lang="en-US" dirty="0"/>
              <a:t>pre-trained convolutional layers</a:t>
            </a:r>
          </a:p>
          <a:p>
            <a:r>
              <a:rPr lang="en-US" i="1" dirty="0"/>
              <a:t>Un-freezing</a:t>
            </a:r>
            <a:r>
              <a:rPr lang="en-US" dirty="0"/>
              <a:t> the last few pre-trained layers training</a:t>
            </a:r>
            <a:r>
              <a:rPr lang="en-US" dirty="0" smtClean="0"/>
              <a:t>.</a:t>
            </a:r>
          </a:p>
          <a:p>
            <a:r>
              <a:rPr lang="en-US" i="1" dirty="0"/>
              <a:t>Un-freezing</a:t>
            </a:r>
            <a:r>
              <a:rPr lang="en-US" dirty="0"/>
              <a:t> the last few pre-trained layers training.</a:t>
            </a:r>
          </a:p>
          <a:p>
            <a:pPr marL="0" indent="0">
              <a:buNone/>
            </a:pPr>
            <a:endParaRPr lang="en-US" dirty="0" smtClean="0"/>
          </a:p>
          <a:p>
            <a:pPr marL="0" indent="0">
              <a:buNone/>
            </a:pPr>
            <a:r>
              <a:rPr lang="en-US" dirty="0" smtClean="0"/>
              <a:t>The </a:t>
            </a:r>
            <a:r>
              <a:rPr lang="en-US" dirty="0"/>
              <a:t>frozen pre-trained layers will convolve visual features as usual. The non-frozen (i.e., the 'trainable') pre-trained layers will be trained on our custom dataset and update according to the Fully-Connected layer's predictions</a:t>
            </a:r>
          </a:p>
          <a:p>
            <a:endParaRPr lang="en-US" dirty="0"/>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50130761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1052376" y="1690688"/>
            <a:ext cx="9528560" cy="3673365"/>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07173386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Transfer Learning works?</a:t>
            </a:r>
            <a:endParaRPr lang="en-US" dirty="0"/>
          </a:p>
        </p:txBody>
      </p:sp>
      <p:pic>
        <p:nvPicPr>
          <p:cNvPr id="5" name="Picture 4"/>
          <p:cNvPicPr>
            <a:picLocks noChangeAspect="1"/>
          </p:cNvPicPr>
          <p:nvPr/>
        </p:nvPicPr>
        <p:blipFill>
          <a:blip r:embed="rId2"/>
          <a:stretch>
            <a:fillRect/>
          </a:stretch>
        </p:blipFill>
        <p:spPr>
          <a:xfrm>
            <a:off x="538642" y="1690688"/>
            <a:ext cx="11114716" cy="4315974"/>
          </a:xfrm>
          <a:prstGeom prst="rect">
            <a:avLst/>
          </a:prstGeom>
        </p:spPr>
      </p:pic>
      <p:sp>
        <p:nvSpPr>
          <p:cNvPr id="3" name="Footer Placeholder 2"/>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8339730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1209754" y="1690688"/>
            <a:ext cx="9772492" cy="4678581"/>
          </a:xfrm>
          <a:prstGeom prst="rect">
            <a:avLst/>
          </a:prstGeom>
        </p:spPr>
      </p:pic>
      <p:sp>
        <p:nvSpPr>
          <p:cNvPr id="3" name="Footer Placeholder 2"/>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29606047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VGG16 is already trained on </a:t>
            </a:r>
            <a:r>
              <a:rPr lang="en-US" dirty="0" smtClean="0">
                <a:solidFill>
                  <a:srgbClr val="0070C0"/>
                </a:solidFill>
              </a:rPr>
              <a:t>ImageNet dataset which has 1000 classes</a:t>
            </a:r>
          </a:p>
          <a:p>
            <a:r>
              <a:rPr lang="en-US" dirty="0" smtClean="0"/>
              <a:t>VGG16 is a pre-trained model</a:t>
            </a:r>
          </a:p>
          <a:p>
            <a:r>
              <a:rPr lang="en-US" dirty="0" smtClean="0"/>
              <a:t>In Transfer Learning, we take the </a:t>
            </a:r>
            <a:r>
              <a:rPr lang="en-US" dirty="0" err="1" smtClean="0"/>
              <a:t>Conv_base</a:t>
            </a:r>
            <a:r>
              <a:rPr lang="en-US" dirty="0" smtClean="0"/>
              <a:t> part (</a:t>
            </a:r>
            <a:r>
              <a:rPr lang="en-US" dirty="0" err="1" smtClean="0"/>
              <a:t>i.e</a:t>
            </a:r>
            <a:r>
              <a:rPr lang="en-US" dirty="0" smtClean="0"/>
              <a:t> Convolution layers and max pooling layers) as it is or we can say we do not train it again or we can say we freeze it. We only make the changes in FC layer, so that we can only solve problems for Binary Classification. As Original VGG16 was doing Multi-class classification</a:t>
            </a: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6402433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 level features to High level features</a:t>
            </a:r>
            <a:endParaRPr lang="en-US" dirty="0"/>
          </a:p>
        </p:txBody>
      </p:sp>
      <p:sp>
        <p:nvSpPr>
          <p:cNvPr id="3" name="Footer Placeholder 2"/>
          <p:cNvSpPr>
            <a:spLocks noGrp="1"/>
          </p:cNvSpPr>
          <p:nvPr>
            <p:ph type="ftr" sz="quarter" idx="11"/>
          </p:nvPr>
        </p:nvSpPr>
        <p:spPr/>
        <p:txBody>
          <a:bodyPr/>
          <a:lstStyle/>
          <a:p>
            <a:r>
              <a:rPr lang="en-US" smtClean="0"/>
              <a:t>By : PIYUSH VASHISTHA</a:t>
            </a:r>
            <a:endParaRPr lang="en-US"/>
          </a:p>
        </p:txBody>
      </p:sp>
      <p:pic>
        <p:nvPicPr>
          <p:cNvPr id="6" name="Content Placeholder 5"/>
          <p:cNvPicPr>
            <a:picLocks noGrp="1" noChangeAspect="1"/>
          </p:cNvPicPr>
          <p:nvPr>
            <p:ph idx="1"/>
          </p:nvPr>
        </p:nvPicPr>
        <p:blipFill>
          <a:blip r:embed="rId2"/>
          <a:stretch>
            <a:fillRect/>
          </a:stretch>
        </p:blipFill>
        <p:spPr>
          <a:xfrm>
            <a:off x="2986087" y="2067719"/>
            <a:ext cx="6219825" cy="3867150"/>
          </a:xfrm>
          <a:prstGeom prst="rect">
            <a:avLst/>
          </a:prstGeom>
        </p:spPr>
      </p:pic>
    </p:spTree>
    <p:extLst>
      <p:ext uri="{BB962C8B-B14F-4D97-AF65-F5344CB8AC3E}">
        <p14:creationId xmlns:p14="http://schemas.microsoft.com/office/powerpoint/2010/main" val="348459510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 of Transfer Learning</a:t>
            </a:r>
            <a:endParaRPr lang="en-US" dirty="0"/>
          </a:p>
        </p:txBody>
      </p:sp>
      <p:sp>
        <p:nvSpPr>
          <p:cNvPr id="3" name="Content Placeholder 2"/>
          <p:cNvSpPr>
            <a:spLocks noGrp="1"/>
          </p:cNvSpPr>
          <p:nvPr>
            <p:ph idx="1"/>
          </p:nvPr>
        </p:nvSpPr>
        <p:spPr/>
        <p:txBody>
          <a:bodyPr/>
          <a:lstStyle/>
          <a:p>
            <a:r>
              <a:rPr lang="en-US" dirty="0" smtClean="0">
                <a:solidFill>
                  <a:srgbClr val="FF0000"/>
                </a:solidFill>
              </a:rPr>
              <a:t>Feature Extraction- </a:t>
            </a:r>
            <a:r>
              <a:rPr lang="en-US" dirty="0" smtClean="0"/>
              <a:t>We freeze all Convolution and Max pool layers</a:t>
            </a:r>
          </a:p>
          <a:p>
            <a:r>
              <a:rPr lang="en-US" dirty="0" smtClean="0">
                <a:solidFill>
                  <a:srgbClr val="FF0000"/>
                </a:solidFill>
              </a:rPr>
              <a:t>Fine-Tuning</a:t>
            </a:r>
            <a:r>
              <a:rPr lang="en-US" dirty="0" smtClean="0"/>
              <a:t>- We freeze starting </a:t>
            </a:r>
            <a:r>
              <a:rPr lang="en-US" dirty="0"/>
              <a:t>Convolution and Max pool </a:t>
            </a:r>
            <a:r>
              <a:rPr lang="en-US" dirty="0" smtClean="0"/>
              <a:t>layers</a:t>
            </a:r>
          </a:p>
          <a:p>
            <a:endParaRPr lang="en-US" dirty="0"/>
          </a:p>
        </p:txBody>
      </p:sp>
      <p:pic>
        <p:nvPicPr>
          <p:cNvPr id="4" name="Picture 3"/>
          <p:cNvPicPr>
            <a:picLocks noChangeAspect="1"/>
          </p:cNvPicPr>
          <p:nvPr/>
        </p:nvPicPr>
        <p:blipFill>
          <a:blip r:embed="rId2"/>
          <a:stretch>
            <a:fillRect/>
          </a:stretch>
        </p:blipFill>
        <p:spPr>
          <a:xfrm>
            <a:off x="2695739" y="2879834"/>
            <a:ext cx="7210425" cy="3810000"/>
          </a:xfrm>
          <a:prstGeom prst="rect">
            <a:avLst/>
          </a:prstGeom>
        </p:spPr>
      </p:pic>
      <p:sp>
        <p:nvSpPr>
          <p:cNvPr id="5" name="Footer Placeholder 4"/>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91845954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Save the trained Model and Load the model</a:t>
            </a:r>
            <a:endParaRPr lang="en-US" dirty="0"/>
          </a:p>
        </p:txBody>
      </p:sp>
      <p:sp>
        <p:nvSpPr>
          <p:cNvPr id="3" name="Content Placeholder 2"/>
          <p:cNvSpPr>
            <a:spLocks noGrp="1"/>
          </p:cNvSpPr>
          <p:nvPr>
            <p:ph idx="1"/>
          </p:nvPr>
        </p:nvSpPr>
        <p:spPr/>
        <p:txBody>
          <a:bodyPr/>
          <a:lstStyle/>
          <a:p>
            <a:pPr marL="0" indent="0">
              <a:buNone/>
            </a:pPr>
            <a:r>
              <a:rPr lang="en-US" dirty="0" smtClean="0"/>
              <a:t># </a:t>
            </a:r>
            <a:r>
              <a:rPr lang="en-US" dirty="0"/>
              <a:t>After training your model</a:t>
            </a:r>
            <a:r>
              <a:rPr lang="en-US" dirty="0" smtClean="0"/>
              <a:t>:</a:t>
            </a:r>
          </a:p>
          <a:p>
            <a:pPr marL="0" indent="0">
              <a:buNone/>
            </a:pPr>
            <a:r>
              <a:rPr lang="en-US" dirty="0" err="1" smtClean="0">
                <a:solidFill>
                  <a:srgbClr val="0070C0"/>
                </a:solidFill>
              </a:rPr>
              <a:t>model.save</a:t>
            </a:r>
            <a:r>
              <a:rPr lang="en-US" dirty="0">
                <a:solidFill>
                  <a:srgbClr val="0070C0"/>
                </a:solidFill>
              </a:rPr>
              <a:t>("my_trained_model.h5")  </a:t>
            </a:r>
            <a:endParaRPr lang="en-US" dirty="0" smtClean="0">
              <a:solidFill>
                <a:srgbClr val="0070C0"/>
              </a:solidFill>
            </a:endParaRPr>
          </a:p>
          <a:p>
            <a:pPr marL="0" indent="0">
              <a:buNone/>
            </a:pPr>
            <a:endParaRPr lang="en-US" dirty="0"/>
          </a:p>
          <a:p>
            <a:pPr marL="0" indent="0">
              <a:buNone/>
            </a:pPr>
            <a:endParaRPr lang="en-US" dirty="0" smtClean="0"/>
          </a:p>
          <a:p>
            <a:pPr marL="0" indent="0">
              <a:buNone/>
            </a:pPr>
            <a:r>
              <a:rPr lang="en-US" dirty="0" smtClean="0"/>
              <a:t>To </a:t>
            </a:r>
            <a:r>
              <a:rPr lang="en-US" dirty="0"/>
              <a:t>load the saved model later</a:t>
            </a:r>
            <a:r>
              <a:rPr lang="en-US" dirty="0" smtClean="0"/>
              <a:t>:</a:t>
            </a:r>
          </a:p>
          <a:p>
            <a:pPr marL="0" indent="0">
              <a:buNone/>
            </a:pPr>
            <a:r>
              <a:rPr lang="en-US" dirty="0">
                <a:solidFill>
                  <a:srgbClr val="0070C0"/>
                </a:solidFill>
              </a:rPr>
              <a:t>from </a:t>
            </a:r>
            <a:r>
              <a:rPr lang="en-US" dirty="0" err="1">
                <a:solidFill>
                  <a:srgbClr val="0070C0"/>
                </a:solidFill>
              </a:rPr>
              <a:t>keras.models</a:t>
            </a:r>
            <a:r>
              <a:rPr lang="en-US" dirty="0">
                <a:solidFill>
                  <a:srgbClr val="0070C0"/>
                </a:solidFill>
              </a:rPr>
              <a:t> import </a:t>
            </a:r>
            <a:r>
              <a:rPr lang="en-US" dirty="0" err="1">
                <a:solidFill>
                  <a:srgbClr val="0070C0"/>
                </a:solidFill>
              </a:rPr>
              <a:t>load_model</a:t>
            </a:r>
            <a:endParaRPr lang="en-US" dirty="0">
              <a:solidFill>
                <a:srgbClr val="0070C0"/>
              </a:solidFill>
            </a:endParaRPr>
          </a:p>
          <a:p>
            <a:pPr marL="0" indent="0">
              <a:buNone/>
            </a:pPr>
            <a:r>
              <a:rPr lang="en-US" dirty="0" err="1">
                <a:solidFill>
                  <a:srgbClr val="0070C0"/>
                </a:solidFill>
              </a:rPr>
              <a:t>scratch_model</a:t>
            </a:r>
            <a:r>
              <a:rPr lang="en-US" dirty="0">
                <a:solidFill>
                  <a:srgbClr val="0070C0"/>
                </a:solidFill>
              </a:rPr>
              <a:t> = </a:t>
            </a:r>
            <a:r>
              <a:rPr lang="en-US" dirty="0" err="1">
                <a:solidFill>
                  <a:srgbClr val="0070C0"/>
                </a:solidFill>
              </a:rPr>
              <a:t>load_model</a:t>
            </a:r>
            <a:r>
              <a:rPr lang="en-US" dirty="0">
                <a:solidFill>
                  <a:srgbClr val="0070C0"/>
                </a:solidFill>
              </a:rPr>
              <a:t>(</a:t>
            </a:r>
            <a:r>
              <a:rPr lang="en-US" dirty="0" smtClean="0">
                <a:solidFill>
                  <a:srgbClr val="0070C0"/>
                </a:solidFill>
              </a:rPr>
              <a:t>'scratch_img_model.h5</a:t>
            </a:r>
            <a:r>
              <a:rPr lang="en-US" dirty="0">
                <a:solidFill>
                  <a:srgbClr val="0070C0"/>
                </a:solidFill>
              </a:rPr>
              <a:t>')</a:t>
            </a:r>
          </a:p>
          <a:p>
            <a:pPr marL="0" indent="0">
              <a:buNone/>
            </a:pPr>
            <a:r>
              <a:rPr lang="en-US" dirty="0" err="1">
                <a:solidFill>
                  <a:srgbClr val="0070C0"/>
                </a:solidFill>
              </a:rPr>
              <a:t>scratch_model.summary</a:t>
            </a:r>
            <a:r>
              <a:rPr lang="en-US" dirty="0">
                <a:solidFill>
                  <a:srgbClr val="0070C0"/>
                </a:solidFill>
              </a:rPr>
              <a:t>()</a:t>
            </a:r>
          </a:p>
          <a:p>
            <a:pPr marL="0" indent="0">
              <a:buNone/>
            </a:pPr>
            <a:endParaRPr lang="en-US" dirty="0">
              <a:solidFill>
                <a:srgbClr val="0070C0"/>
              </a:solidFill>
            </a:endParaRPr>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92461154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3267075" y="1938280"/>
            <a:ext cx="5657850" cy="4170477"/>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8302983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dirty="0" smtClean="0">
                <a:solidFill>
                  <a:srgbClr val="FF0000"/>
                </a:solidFill>
              </a:rPr>
              <a:t>Shear </a:t>
            </a:r>
            <a:r>
              <a:rPr lang="en-US" sz="2200" dirty="0">
                <a:solidFill>
                  <a:srgbClr val="FF0000"/>
                </a:solidFill>
              </a:rPr>
              <a:t>transformation</a:t>
            </a:r>
            <a:r>
              <a:rPr lang="en-US" sz="2200" dirty="0"/>
              <a:t>, is a geometric transformation that shifts image pixels along one axis (horizontally or vertically) while maintaining the original image size and shape, resulting in a skewed or slanted </a:t>
            </a:r>
            <a:r>
              <a:rPr lang="en-US" sz="2000" dirty="0"/>
              <a:t>appearance</a:t>
            </a:r>
          </a:p>
        </p:txBody>
      </p:sp>
      <p:pic>
        <p:nvPicPr>
          <p:cNvPr id="5" name="Content Placeholder 4"/>
          <p:cNvPicPr>
            <a:picLocks noGrp="1" noChangeAspect="1"/>
          </p:cNvPicPr>
          <p:nvPr>
            <p:ph idx="1"/>
          </p:nvPr>
        </p:nvPicPr>
        <p:blipFill>
          <a:blip r:embed="rId2"/>
          <a:stretch>
            <a:fillRect/>
          </a:stretch>
        </p:blipFill>
        <p:spPr>
          <a:xfrm>
            <a:off x="3500437" y="1924844"/>
            <a:ext cx="5191125" cy="4152900"/>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4479857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endParaRPr lang="en-US" sz="9600" dirty="0" smtClean="0">
              <a:solidFill>
                <a:srgbClr val="FF0000"/>
              </a:solidFill>
            </a:endParaRPr>
          </a:p>
          <a:p>
            <a:pPr marL="0" indent="0" algn="ctr">
              <a:buNone/>
            </a:pPr>
            <a:r>
              <a:rPr lang="en-US" sz="9600" dirty="0" smtClean="0">
                <a:solidFill>
                  <a:srgbClr val="FF0000"/>
                </a:solidFill>
              </a:rPr>
              <a:t>RNN</a:t>
            </a:r>
            <a:endParaRPr lang="en-US" sz="9600" dirty="0">
              <a:solidFill>
                <a:srgbClr val="FF0000"/>
              </a:solidFill>
            </a:endParaRPr>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11733450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90542325"/>
              </p:ext>
            </p:extLst>
          </p:nvPr>
        </p:nvGraphicFramePr>
        <p:xfrm>
          <a:off x="838200" y="1825624"/>
          <a:ext cx="10515600" cy="2147285"/>
        </p:xfrm>
        <a:graphic>
          <a:graphicData uri="http://schemas.openxmlformats.org/drawingml/2006/table">
            <a:tbl>
              <a:tblPr firstRow="1" bandRow="1">
                <a:tableStyleId>{5C22544A-7EE6-4342-B048-85BDC9FD1C3A}</a:tableStyleId>
              </a:tblPr>
              <a:tblGrid>
                <a:gridCol w="864476">
                  <a:extLst>
                    <a:ext uri="{9D8B030D-6E8A-4147-A177-3AD203B41FA5}">
                      <a16:colId xmlns:a16="http://schemas.microsoft.com/office/drawing/2014/main" val="2982268130"/>
                    </a:ext>
                  </a:extLst>
                </a:gridCol>
                <a:gridCol w="2743200">
                  <a:extLst>
                    <a:ext uri="{9D8B030D-6E8A-4147-A177-3AD203B41FA5}">
                      <a16:colId xmlns:a16="http://schemas.microsoft.com/office/drawing/2014/main" val="2304993019"/>
                    </a:ext>
                  </a:extLst>
                </a:gridCol>
                <a:gridCol w="4279024">
                  <a:extLst>
                    <a:ext uri="{9D8B030D-6E8A-4147-A177-3AD203B41FA5}">
                      <a16:colId xmlns:a16="http://schemas.microsoft.com/office/drawing/2014/main" val="292789744"/>
                    </a:ext>
                  </a:extLst>
                </a:gridCol>
                <a:gridCol w="2628900">
                  <a:extLst>
                    <a:ext uri="{9D8B030D-6E8A-4147-A177-3AD203B41FA5}">
                      <a16:colId xmlns:a16="http://schemas.microsoft.com/office/drawing/2014/main" val="3083354071"/>
                    </a:ext>
                  </a:extLst>
                </a:gridCol>
              </a:tblGrid>
              <a:tr h="1006151">
                <a:tc>
                  <a:txBody>
                    <a:bodyPr/>
                    <a:lstStyle/>
                    <a:p>
                      <a:endParaRPr lang="en-US" dirty="0"/>
                    </a:p>
                  </a:txBody>
                  <a:tcPr/>
                </a:tc>
                <a:tc>
                  <a:txBody>
                    <a:bodyPr/>
                    <a:lstStyle/>
                    <a:p>
                      <a:pPr algn="ctr"/>
                      <a:r>
                        <a:rPr lang="en-US" sz="5400" dirty="0" smtClean="0">
                          <a:solidFill>
                            <a:srgbClr val="FFFF00"/>
                          </a:solidFill>
                        </a:rPr>
                        <a:t>ANN</a:t>
                      </a:r>
                      <a:endParaRPr lang="en-US" sz="5400" dirty="0">
                        <a:solidFill>
                          <a:srgbClr val="FFFF00"/>
                        </a:solidFill>
                      </a:endParaRPr>
                    </a:p>
                  </a:txBody>
                  <a:tcPr/>
                </a:tc>
                <a:tc>
                  <a:txBody>
                    <a:bodyPr/>
                    <a:lstStyle/>
                    <a:p>
                      <a:pPr algn="ctr"/>
                      <a:r>
                        <a:rPr lang="en-US" sz="5400" dirty="0" smtClean="0">
                          <a:solidFill>
                            <a:srgbClr val="FFFF00"/>
                          </a:solidFill>
                        </a:rPr>
                        <a:t>CNN</a:t>
                      </a:r>
                      <a:endParaRPr lang="en-US" sz="5400" dirty="0">
                        <a:solidFill>
                          <a:srgbClr val="FFFF00"/>
                        </a:solidFill>
                      </a:endParaRPr>
                    </a:p>
                  </a:txBody>
                  <a:tcPr/>
                </a:tc>
                <a:tc>
                  <a:txBody>
                    <a:bodyPr/>
                    <a:lstStyle/>
                    <a:p>
                      <a:pPr algn="ctr"/>
                      <a:r>
                        <a:rPr lang="en-US" sz="5400" dirty="0" smtClean="0">
                          <a:solidFill>
                            <a:srgbClr val="FFFF00"/>
                          </a:solidFill>
                        </a:rPr>
                        <a:t>RNN</a:t>
                      </a:r>
                      <a:endParaRPr lang="en-US" sz="5400" dirty="0">
                        <a:solidFill>
                          <a:srgbClr val="FFFF00"/>
                        </a:solidFill>
                      </a:endParaRPr>
                    </a:p>
                  </a:txBody>
                  <a:tcPr/>
                </a:tc>
                <a:extLst>
                  <a:ext uri="{0D108BD9-81ED-4DB2-BD59-A6C34878D82A}">
                    <a16:rowId xmlns:a16="http://schemas.microsoft.com/office/drawing/2014/main" val="3558400581"/>
                  </a:ext>
                </a:extLst>
              </a:tr>
              <a:tr h="1141134">
                <a:tc>
                  <a:txBody>
                    <a:bodyPr/>
                    <a:lstStyle/>
                    <a:p>
                      <a:pPr lvl="0" algn="ctr"/>
                      <a:endParaRPr lang="en-US" sz="2400" dirty="0" smtClean="0">
                        <a:solidFill>
                          <a:srgbClr val="FF0000"/>
                        </a:solidFill>
                      </a:endParaRPr>
                    </a:p>
                    <a:p>
                      <a:pPr lvl="0" algn="ctr"/>
                      <a:r>
                        <a:rPr lang="en-US" sz="2400" dirty="0" smtClean="0">
                          <a:solidFill>
                            <a:srgbClr val="FF0000"/>
                          </a:solidFill>
                        </a:rPr>
                        <a:t>Data</a:t>
                      </a:r>
                      <a:endParaRPr lang="en-US" sz="2400" dirty="0">
                        <a:solidFill>
                          <a:srgbClr val="FF0000"/>
                        </a:solidFill>
                      </a:endParaRPr>
                    </a:p>
                  </a:txBody>
                  <a:tcPr/>
                </a:tc>
                <a:tc>
                  <a:txBody>
                    <a:bodyPr/>
                    <a:lstStyle/>
                    <a:p>
                      <a:pPr lvl="0" algn="ctr"/>
                      <a:endParaRPr lang="en-US" sz="2400" dirty="0" smtClean="0"/>
                    </a:p>
                    <a:p>
                      <a:pPr lvl="0" algn="ctr"/>
                      <a:r>
                        <a:rPr lang="en-US" sz="2400" dirty="0" smtClean="0"/>
                        <a:t>Tabular Data</a:t>
                      </a:r>
                      <a:endParaRPr lang="en-US" sz="2400" dirty="0"/>
                    </a:p>
                  </a:txBody>
                  <a:tcPr/>
                </a:tc>
                <a:tc>
                  <a:txBody>
                    <a:bodyPr/>
                    <a:lstStyle/>
                    <a:p>
                      <a:pPr lvl="0" algn="ctr"/>
                      <a:endParaRPr lang="en-US" sz="2400" dirty="0" smtClean="0"/>
                    </a:p>
                    <a:p>
                      <a:pPr lvl="0" algn="ctr"/>
                      <a:r>
                        <a:rPr lang="en-US" sz="2400" dirty="0" smtClean="0"/>
                        <a:t>Grid data like Images,</a:t>
                      </a:r>
                      <a:r>
                        <a:rPr lang="en-US" sz="2400" baseline="0" dirty="0" smtClean="0"/>
                        <a:t> Videos etc.</a:t>
                      </a:r>
                      <a:endParaRPr lang="en-US" sz="2400" dirty="0"/>
                    </a:p>
                  </a:txBody>
                  <a:tcPr/>
                </a:tc>
                <a:tc>
                  <a:txBody>
                    <a:bodyPr/>
                    <a:lstStyle/>
                    <a:p>
                      <a:pPr lvl="0" algn="ctr"/>
                      <a:endParaRPr lang="en-US" sz="2400" dirty="0" smtClean="0"/>
                    </a:p>
                    <a:p>
                      <a:pPr lvl="0" algn="ctr"/>
                      <a:r>
                        <a:rPr lang="en-US" sz="2400" dirty="0" smtClean="0"/>
                        <a:t>Sequential data</a:t>
                      </a:r>
                      <a:endParaRPr lang="en-US" sz="2400" dirty="0"/>
                    </a:p>
                  </a:txBody>
                  <a:tcPr/>
                </a:tc>
                <a:extLst>
                  <a:ext uri="{0D108BD9-81ED-4DB2-BD59-A6C34878D82A}">
                    <a16:rowId xmlns:a16="http://schemas.microsoft.com/office/drawing/2014/main" val="3343694258"/>
                  </a:ext>
                </a:extLst>
              </a:tr>
            </a:tbl>
          </a:graphicData>
        </a:graphic>
      </p:graphicFrame>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4888093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RNN is type of Sequential model to work on sequential data</a:t>
            </a:r>
          </a:p>
          <a:p>
            <a:r>
              <a:rPr lang="en-US" dirty="0" smtClean="0"/>
              <a:t>Sequential data---Text data, Time Series data, Speech data</a:t>
            </a:r>
          </a:p>
          <a:p>
            <a:r>
              <a:rPr lang="en-US" dirty="0" smtClean="0"/>
              <a:t>In this, Sequence matters</a:t>
            </a:r>
          </a:p>
          <a:p>
            <a:r>
              <a:rPr lang="en-US" dirty="0" err="1" smtClean="0"/>
              <a:t>Eg</a:t>
            </a:r>
            <a:r>
              <a:rPr lang="en-US" dirty="0" smtClean="0"/>
              <a:t>. My name is </a:t>
            </a:r>
            <a:r>
              <a:rPr lang="en-US" dirty="0" err="1" smtClean="0"/>
              <a:t>Piyush</a:t>
            </a: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88361055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7647"/>
          </a:xfrm>
        </p:spPr>
        <p:txBody>
          <a:bodyPr>
            <a:normAutofit/>
          </a:bodyPr>
          <a:lstStyle/>
          <a:p>
            <a:r>
              <a:rPr lang="en-US" sz="3200" b="1" dirty="0"/>
              <a:t>Why use RNN, and not ANN in case of NLP problems</a:t>
            </a:r>
            <a:r>
              <a:rPr lang="en-US" sz="3200" b="1" dirty="0" smtClean="0"/>
              <a:t>?</a:t>
            </a:r>
            <a:endParaRPr lang="en-US" sz="3200" dirty="0"/>
          </a:p>
        </p:txBody>
      </p:sp>
      <p:sp>
        <p:nvSpPr>
          <p:cNvPr id="3" name="Content Placeholder 2"/>
          <p:cNvSpPr>
            <a:spLocks noGrp="1"/>
          </p:cNvSpPr>
          <p:nvPr>
            <p:ph idx="1"/>
          </p:nvPr>
        </p:nvSpPr>
        <p:spPr>
          <a:xfrm>
            <a:off x="838200" y="1690688"/>
            <a:ext cx="10515600" cy="4486275"/>
          </a:xfrm>
        </p:spPr>
        <p:txBody>
          <a:bodyPr>
            <a:normAutofit fontScale="77500" lnSpcReduction="20000"/>
          </a:bodyPr>
          <a:lstStyle/>
          <a:p>
            <a:pPr marL="0" indent="0" algn="just">
              <a:buNone/>
            </a:pPr>
            <a:r>
              <a:rPr lang="en-US" b="1" i="1" dirty="0">
                <a:solidFill>
                  <a:srgbClr val="FF0000"/>
                </a:solidFill>
              </a:rPr>
              <a:t>Reason #1:</a:t>
            </a:r>
            <a:r>
              <a:rPr lang="en-US" b="1" dirty="0">
                <a:solidFill>
                  <a:srgbClr val="FF0000"/>
                </a:solidFill>
              </a:rPr>
              <a:t> </a:t>
            </a:r>
            <a:r>
              <a:rPr lang="en-US" dirty="0"/>
              <a:t>In case of Language translation, if the size of the sentences changes, the number of neurons in each layer need to be altered or changed i.e. there will be </a:t>
            </a:r>
            <a:r>
              <a:rPr lang="en-US" b="1" dirty="0"/>
              <a:t>no fixed size of neurons in a layer</a:t>
            </a:r>
            <a:r>
              <a:rPr lang="en-US" dirty="0"/>
              <a:t>. Hence, a fixed simple Artificial Neural Network(ANN) would not work in this scenario.</a:t>
            </a:r>
          </a:p>
          <a:p>
            <a:pPr marL="0" indent="0" algn="just">
              <a:buNone/>
            </a:pPr>
            <a:r>
              <a:rPr lang="en-US" b="1" i="1" dirty="0">
                <a:solidFill>
                  <a:srgbClr val="FF0000"/>
                </a:solidFill>
              </a:rPr>
              <a:t>Reason #2:</a:t>
            </a:r>
            <a:r>
              <a:rPr lang="en-US" dirty="0">
                <a:solidFill>
                  <a:srgbClr val="FF0000"/>
                </a:solidFill>
              </a:rPr>
              <a:t> </a:t>
            </a:r>
            <a:r>
              <a:rPr lang="en-US" dirty="0"/>
              <a:t>A neural network works on numbers, not on strings. So in case of any NLP problem in ANN, we need to convert each words into vectors and for that if we use Encoding techniques, humongous amount of neurons are required. </a:t>
            </a:r>
            <a:r>
              <a:rPr lang="en-US" b="1" dirty="0"/>
              <a:t>Hence too much computation power will be wasted.</a:t>
            </a:r>
            <a:endParaRPr lang="en-US" dirty="0"/>
          </a:p>
          <a:p>
            <a:pPr marL="0" indent="0" algn="just">
              <a:buNone/>
            </a:pPr>
            <a:r>
              <a:rPr lang="en-US" b="1" i="1" dirty="0">
                <a:solidFill>
                  <a:srgbClr val="FF0000"/>
                </a:solidFill>
              </a:rPr>
              <a:t>Reason #3:</a:t>
            </a:r>
            <a:r>
              <a:rPr lang="en-US" dirty="0">
                <a:solidFill>
                  <a:srgbClr val="FF0000"/>
                </a:solidFill>
              </a:rPr>
              <a:t> </a:t>
            </a:r>
            <a:r>
              <a:rPr lang="en-US" dirty="0"/>
              <a:t>In case of Language translation, sentences can be written in different form where words are in different sequences but the final meaning is same. In such cases weights are adjusted in the neural network with the help of parameter sharing. </a:t>
            </a:r>
            <a:r>
              <a:rPr lang="en-US" b="1" dirty="0"/>
              <a:t>There is no concept of parameter sharing in ANN.</a:t>
            </a:r>
            <a:endParaRPr lang="en-US" dirty="0"/>
          </a:p>
          <a:p>
            <a:pPr marL="0" indent="0" algn="just">
              <a:buNone/>
            </a:pPr>
            <a:r>
              <a:rPr lang="en-US" b="1" i="1" dirty="0">
                <a:solidFill>
                  <a:srgbClr val="FF0000"/>
                </a:solidFill>
              </a:rPr>
              <a:t>Reason #4:</a:t>
            </a:r>
            <a:r>
              <a:rPr lang="en-US" dirty="0">
                <a:solidFill>
                  <a:srgbClr val="FF0000"/>
                </a:solidFill>
              </a:rPr>
              <a:t> </a:t>
            </a:r>
            <a:r>
              <a:rPr lang="en-US" dirty="0"/>
              <a:t>This is the most important reason. In case of Language translation, </a:t>
            </a:r>
            <a:r>
              <a:rPr lang="en-US" b="1" dirty="0"/>
              <a:t>maintaining sequence</a:t>
            </a:r>
            <a:r>
              <a:rPr lang="en-US" dirty="0"/>
              <a:t> of words is very crucial otherwise the meaning of the sentence becomes completely different. ANN does not perform well in maintaining sequence as well.</a:t>
            </a:r>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67334199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RNN</a:t>
            </a:r>
            <a:endParaRPr lang="en-US" dirty="0"/>
          </a:p>
        </p:txBody>
      </p:sp>
      <p:sp>
        <p:nvSpPr>
          <p:cNvPr id="3" name="Content Placeholder 2"/>
          <p:cNvSpPr>
            <a:spLocks noGrp="1"/>
          </p:cNvSpPr>
          <p:nvPr>
            <p:ph idx="1"/>
          </p:nvPr>
        </p:nvSpPr>
        <p:spPr/>
        <p:txBody>
          <a:bodyPr/>
          <a:lstStyle/>
          <a:p>
            <a:r>
              <a:rPr lang="en-US" dirty="0" smtClean="0"/>
              <a:t>Sentimental Analysis------https://text2data.com/Demo</a:t>
            </a:r>
          </a:p>
          <a:p>
            <a:r>
              <a:rPr lang="en-US" dirty="0" smtClean="0"/>
              <a:t>Autocomplete</a:t>
            </a:r>
          </a:p>
          <a:p>
            <a:r>
              <a:rPr lang="en-US" dirty="0" smtClean="0"/>
              <a:t>Image Captioning</a:t>
            </a:r>
          </a:p>
          <a:p>
            <a:r>
              <a:rPr lang="en-US" dirty="0" smtClean="0"/>
              <a:t>Language Translate</a:t>
            </a:r>
          </a:p>
          <a:p>
            <a:r>
              <a:rPr lang="en-US" dirty="0" smtClean="0"/>
              <a:t>Question-Answering System    (BERT)</a:t>
            </a:r>
          </a:p>
          <a:p>
            <a:r>
              <a:rPr lang="en-US" dirty="0" smtClean="0"/>
              <a:t>Time Series Forecasting</a:t>
            </a:r>
          </a:p>
          <a:p>
            <a:r>
              <a:rPr lang="en-US" dirty="0" smtClean="0"/>
              <a:t>Speech Recognition</a:t>
            </a: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8010678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we use RNN’s?</a:t>
            </a:r>
            <a:endParaRPr lang="en-US" dirty="0"/>
          </a:p>
        </p:txBody>
      </p:sp>
      <p:sp>
        <p:nvSpPr>
          <p:cNvPr id="3" name="Content Placeholder 2"/>
          <p:cNvSpPr>
            <a:spLocks noGrp="1"/>
          </p:cNvSpPr>
          <p:nvPr>
            <p:ph idx="1"/>
          </p:nvPr>
        </p:nvSpPr>
        <p:spPr>
          <a:xfrm>
            <a:off x="838200" y="1560786"/>
            <a:ext cx="10515600" cy="4795563"/>
          </a:xfrm>
        </p:spPr>
        <p:txBody>
          <a:bodyPr>
            <a:normAutofit fontScale="77500" lnSpcReduction="20000"/>
          </a:bodyPr>
          <a:lstStyle/>
          <a:p>
            <a:r>
              <a:rPr lang="en-US" dirty="0" smtClean="0"/>
              <a:t>Taking Example of Text Classification/Sentiment Analysis</a:t>
            </a:r>
          </a:p>
          <a:p>
            <a:pPr marL="0" indent="0">
              <a:buNone/>
            </a:pPr>
            <a:endParaRPr lang="en-US" dirty="0"/>
          </a:p>
          <a:p>
            <a:endParaRPr lang="en-US" dirty="0" smtClean="0"/>
          </a:p>
          <a:p>
            <a:endParaRPr lang="en-US" dirty="0"/>
          </a:p>
          <a:p>
            <a:endParaRPr lang="en-US" dirty="0" smtClean="0"/>
          </a:p>
          <a:p>
            <a:endParaRPr lang="en-US" dirty="0"/>
          </a:p>
          <a:p>
            <a:pPr marL="0" indent="0">
              <a:buNone/>
            </a:pPr>
            <a:endParaRPr lang="en-US" dirty="0" smtClean="0"/>
          </a:p>
          <a:p>
            <a:pPr marL="0" indent="0">
              <a:buNone/>
            </a:pPr>
            <a:r>
              <a:rPr lang="en-US" dirty="0" smtClean="0"/>
              <a:t>Common Methods of Vectorization:-</a:t>
            </a:r>
          </a:p>
          <a:p>
            <a:r>
              <a:rPr lang="en-US" dirty="0" smtClean="0"/>
              <a:t>One-hot </a:t>
            </a:r>
            <a:r>
              <a:rPr lang="en-US" dirty="0"/>
              <a:t>Encoding (OHE)</a:t>
            </a:r>
          </a:p>
          <a:p>
            <a:r>
              <a:rPr lang="en-US" dirty="0"/>
              <a:t>Count </a:t>
            </a:r>
            <a:r>
              <a:rPr lang="en-US" dirty="0" err="1"/>
              <a:t>Vectorizer</a:t>
            </a:r>
            <a:endParaRPr lang="en-US" dirty="0"/>
          </a:p>
          <a:p>
            <a:r>
              <a:rPr lang="en-US" dirty="0"/>
              <a:t>Bag-of-Words (BOW)</a:t>
            </a:r>
          </a:p>
          <a:p>
            <a:r>
              <a:rPr lang="en-US" dirty="0"/>
              <a:t>N-grams</a:t>
            </a:r>
          </a:p>
          <a:p>
            <a:r>
              <a:rPr lang="en-US" dirty="0"/>
              <a:t>Term Frequency-Inverse Document Frequency (TF-IDF)</a:t>
            </a:r>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093315117"/>
              </p:ext>
            </p:extLst>
          </p:nvPr>
        </p:nvGraphicFramePr>
        <p:xfrm>
          <a:off x="1481957" y="2154829"/>
          <a:ext cx="7457092" cy="1463040"/>
        </p:xfrm>
        <a:graphic>
          <a:graphicData uri="http://schemas.openxmlformats.org/drawingml/2006/table">
            <a:tbl>
              <a:tblPr firstRow="1" bandRow="1">
                <a:tableStyleId>{5C22544A-7EE6-4342-B048-85BDC9FD1C3A}</a:tableStyleId>
              </a:tblPr>
              <a:tblGrid>
                <a:gridCol w="3728546">
                  <a:extLst>
                    <a:ext uri="{9D8B030D-6E8A-4147-A177-3AD203B41FA5}">
                      <a16:colId xmlns:a16="http://schemas.microsoft.com/office/drawing/2014/main" val="1656460535"/>
                    </a:ext>
                  </a:extLst>
                </a:gridCol>
                <a:gridCol w="3728546">
                  <a:extLst>
                    <a:ext uri="{9D8B030D-6E8A-4147-A177-3AD203B41FA5}">
                      <a16:colId xmlns:a16="http://schemas.microsoft.com/office/drawing/2014/main" val="3652570815"/>
                    </a:ext>
                  </a:extLst>
                </a:gridCol>
              </a:tblGrid>
              <a:tr h="0">
                <a:tc>
                  <a:txBody>
                    <a:bodyPr/>
                    <a:lstStyle/>
                    <a:p>
                      <a:pPr algn="ctr"/>
                      <a:r>
                        <a:rPr lang="en-US" dirty="0" smtClean="0">
                          <a:solidFill>
                            <a:srgbClr val="FFFF00"/>
                          </a:solidFill>
                        </a:rPr>
                        <a:t>(Sentence)</a:t>
                      </a:r>
                      <a:r>
                        <a:rPr lang="en-US" baseline="0" dirty="0" smtClean="0">
                          <a:solidFill>
                            <a:srgbClr val="FFFF00"/>
                          </a:solidFill>
                        </a:rPr>
                        <a:t>  </a:t>
                      </a:r>
                      <a:r>
                        <a:rPr lang="en-US" dirty="0" smtClean="0">
                          <a:solidFill>
                            <a:srgbClr val="FFFF00"/>
                          </a:solidFill>
                        </a:rPr>
                        <a:t>Input </a:t>
                      </a:r>
                      <a:endParaRPr lang="en-US" dirty="0">
                        <a:solidFill>
                          <a:srgbClr val="FFFF00"/>
                        </a:solidFill>
                      </a:endParaRPr>
                    </a:p>
                  </a:txBody>
                  <a:tcPr/>
                </a:tc>
                <a:tc>
                  <a:txBody>
                    <a:bodyPr/>
                    <a:lstStyle/>
                    <a:p>
                      <a:pPr algn="ctr"/>
                      <a:r>
                        <a:rPr lang="en-US" dirty="0" smtClean="0">
                          <a:solidFill>
                            <a:srgbClr val="FFFF00"/>
                          </a:solidFill>
                        </a:rPr>
                        <a:t>(Sentiment)  Output</a:t>
                      </a:r>
                      <a:endParaRPr lang="en-US" dirty="0">
                        <a:solidFill>
                          <a:srgbClr val="FFFF00"/>
                        </a:solidFill>
                      </a:endParaRPr>
                    </a:p>
                  </a:txBody>
                  <a:tcPr/>
                </a:tc>
                <a:extLst>
                  <a:ext uri="{0D108BD9-81ED-4DB2-BD59-A6C34878D82A}">
                    <a16:rowId xmlns:a16="http://schemas.microsoft.com/office/drawing/2014/main" val="1085886966"/>
                  </a:ext>
                </a:extLst>
              </a:tr>
              <a:tr h="0">
                <a:tc>
                  <a:txBody>
                    <a:bodyPr/>
                    <a:lstStyle/>
                    <a:p>
                      <a:pPr algn="ctr"/>
                      <a:r>
                        <a:rPr lang="en-US" dirty="0" smtClean="0"/>
                        <a:t>Hi, My name is </a:t>
                      </a:r>
                      <a:r>
                        <a:rPr lang="en-US" dirty="0" err="1" smtClean="0"/>
                        <a:t>Piyush</a:t>
                      </a:r>
                      <a:endParaRPr lang="en-US" dirty="0"/>
                    </a:p>
                  </a:txBody>
                  <a:tcPr/>
                </a:tc>
                <a:tc>
                  <a:txBody>
                    <a:bodyPr/>
                    <a:lstStyle/>
                    <a:p>
                      <a:pPr algn="ctr"/>
                      <a:r>
                        <a:rPr lang="en-US" dirty="0" smtClean="0"/>
                        <a:t>0</a:t>
                      </a:r>
                      <a:endParaRPr lang="en-US" dirty="0"/>
                    </a:p>
                  </a:txBody>
                  <a:tcPr/>
                </a:tc>
                <a:extLst>
                  <a:ext uri="{0D108BD9-81ED-4DB2-BD59-A6C34878D82A}">
                    <a16:rowId xmlns:a16="http://schemas.microsoft.com/office/drawing/2014/main" val="1144952520"/>
                  </a:ext>
                </a:extLst>
              </a:tr>
              <a:tr h="0">
                <a:tc>
                  <a:txBody>
                    <a:bodyPr/>
                    <a:lstStyle/>
                    <a:p>
                      <a:pPr algn="ctr"/>
                      <a:r>
                        <a:rPr lang="en-US" dirty="0" smtClean="0"/>
                        <a:t>I am</a:t>
                      </a:r>
                      <a:r>
                        <a:rPr lang="en-US" baseline="0" dirty="0" smtClean="0"/>
                        <a:t> Professor</a:t>
                      </a:r>
                      <a:endParaRPr lang="en-US" dirty="0"/>
                    </a:p>
                  </a:txBody>
                  <a:tcPr/>
                </a:tc>
                <a:tc>
                  <a:txBody>
                    <a:bodyPr/>
                    <a:lstStyle/>
                    <a:p>
                      <a:pPr algn="ctr"/>
                      <a:r>
                        <a:rPr lang="en-US" dirty="0" smtClean="0"/>
                        <a:t>0</a:t>
                      </a:r>
                      <a:endParaRPr lang="en-US" dirty="0"/>
                    </a:p>
                  </a:txBody>
                  <a:tcPr/>
                </a:tc>
                <a:extLst>
                  <a:ext uri="{0D108BD9-81ED-4DB2-BD59-A6C34878D82A}">
                    <a16:rowId xmlns:a16="http://schemas.microsoft.com/office/drawing/2014/main" val="1776732313"/>
                  </a:ext>
                </a:extLst>
              </a:tr>
              <a:tr h="0">
                <a:tc>
                  <a:txBody>
                    <a:bodyPr/>
                    <a:lstStyle/>
                    <a:p>
                      <a:pPr algn="ctr"/>
                      <a:r>
                        <a:rPr lang="en-US" dirty="0" smtClean="0"/>
                        <a:t>I teach Deep Learning</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val="2130880750"/>
                  </a:ext>
                </a:extLst>
              </a:tr>
            </a:tbl>
          </a:graphicData>
        </a:graphic>
      </p:graphicFrame>
    </p:spTree>
    <p:extLst>
      <p:ext uri="{BB962C8B-B14F-4D97-AF65-F5344CB8AC3E}">
        <p14:creationId xmlns:p14="http://schemas.microsoft.com/office/powerpoint/2010/main" val="6870696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Applications of CNN</a:t>
            </a:r>
            <a:endParaRPr lang="en-US" dirty="0">
              <a:solidFill>
                <a:srgbClr val="FF0000"/>
              </a:solidFill>
            </a:endParaRP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t>Image Classification</a:t>
            </a:r>
          </a:p>
          <a:p>
            <a:pPr marL="514350" indent="-514350">
              <a:buFont typeface="+mj-lt"/>
              <a:buAutoNum type="arabicPeriod"/>
            </a:pPr>
            <a:r>
              <a:rPr lang="en-US" dirty="0" smtClean="0"/>
              <a:t>Object Localization</a:t>
            </a:r>
          </a:p>
          <a:p>
            <a:pPr marL="514350" indent="-514350">
              <a:buFont typeface="+mj-lt"/>
              <a:buAutoNum type="arabicPeriod"/>
            </a:pPr>
            <a:r>
              <a:rPr lang="en-US" dirty="0" smtClean="0"/>
              <a:t>Object Detection</a:t>
            </a:r>
          </a:p>
          <a:p>
            <a:pPr marL="514350" indent="-514350">
              <a:buFont typeface="+mj-lt"/>
              <a:buAutoNum type="arabicPeriod"/>
            </a:pPr>
            <a:r>
              <a:rPr lang="en-US" dirty="0" smtClean="0"/>
              <a:t>Face Detection and Recognition</a:t>
            </a:r>
          </a:p>
          <a:p>
            <a:pPr marL="514350" indent="-514350">
              <a:buFont typeface="+mj-lt"/>
              <a:buAutoNum type="arabicPeriod"/>
            </a:pPr>
            <a:r>
              <a:rPr lang="en-US" dirty="0" smtClean="0"/>
              <a:t>Image Segmentation</a:t>
            </a:r>
          </a:p>
          <a:p>
            <a:pPr marL="514350" indent="-514350">
              <a:buFont typeface="+mj-lt"/>
              <a:buAutoNum type="arabicPeriod"/>
            </a:pPr>
            <a:r>
              <a:rPr lang="en-US" dirty="0" smtClean="0"/>
              <a:t>Super resolution </a:t>
            </a:r>
          </a:p>
          <a:p>
            <a:pPr marL="514350" indent="-514350">
              <a:buFont typeface="+mj-lt"/>
              <a:buAutoNum type="arabicPeriod"/>
            </a:pPr>
            <a:r>
              <a:rPr lang="en-US" dirty="0" smtClean="0"/>
              <a:t>Colorization</a:t>
            </a:r>
          </a:p>
          <a:p>
            <a:pPr marL="514350" indent="-514350">
              <a:buFont typeface="+mj-lt"/>
              <a:buAutoNum type="arabicPeriod"/>
            </a:pPr>
            <a:r>
              <a:rPr lang="en-US" dirty="0" smtClean="0"/>
              <a:t>Pose Estimation (used in Health domain apps and games play station)</a:t>
            </a: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4750374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04952"/>
            <a:ext cx="10515600" cy="6151398"/>
          </a:xfrm>
        </p:spPr>
        <p:txBody>
          <a:bodyPr>
            <a:normAutofit fontScale="92500" lnSpcReduction="10000"/>
          </a:bodyPr>
          <a:lstStyle/>
          <a:p>
            <a:r>
              <a:rPr lang="en-US" sz="1800" dirty="0" smtClean="0"/>
              <a:t>Total number of unique words:12</a:t>
            </a:r>
          </a:p>
          <a:p>
            <a:r>
              <a:rPr lang="en-US" sz="1800" dirty="0" smtClean="0"/>
              <a:t>So according to OHE </a:t>
            </a:r>
          </a:p>
          <a:p>
            <a:pPr marL="0" indent="0">
              <a:buNone/>
            </a:pPr>
            <a:r>
              <a:rPr lang="en-US" sz="1800" dirty="0" smtClean="0"/>
              <a:t>		Hi-  [1 0 0 0 0 0 0 0 0 0 0 0]</a:t>
            </a:r>
          </a:p>
          <a:p>
            <a:pPr marL="0" indent="0">
              <a:buNone/>
            </a:pPr>
            <a:r>
              <a:rPr lang="en-US" sz="1800" dirty="0" smtClean="0"/>
              <a:t>		My-[0 1 0 0 0 0 0 0 0 0 0 0] and so on</a:t>
            </a:r>
          </a:p>
          <a:p>
            <a:r>
              <a:rPr lang="en-US" sz="1800" dirty="0" smtClean="0"/>
              <a:t>If designing this thing using ANN, then for 1</a:t>
            </a:r>
            <a:r>
              <a:rPr lang="en-US" sz="1800" baseline="30000" dirty="0" smtClean="0"/>
              <a:t>st</a:t>
            </a:r>
            <a:r>
              <a:rPr lang="en-US" sz="1800" dirty="0" smtClean="0"/>
              <a:t> sentence (5 words)</a:t>
            </a:r>
          </a:p>
          <a:p>
            <a:endParaRPr lang="en-US" sz="1800" dirty="0" smtClean="0"/>
          </a:p>
          <a:p>
            <a:pPr marL="0" indent="0">
              <a:buNone/>
            </a:pPr>
            <a:r>
              <a:rPr lang="en-US" sz="1800" dirty="0" smtClean="0"/>
              <a:t>Hi</a:t>
            </a:r>
          </a:p>
          <a:p>
            <a:pPr marL="0" indent="0">
              <a:buNone/>
            </a:pPr>
            <a:endParaRPr lang="en-US" dirty="0"/>
          </a:p>
          <a:p>
            <a:pPr marL="0" indent="0">
              <a:buNone/>
            </a:pPr>
            <a:r>
              <a:rPr lang="en-US" sz="1800" dirty="0" smtClean="0"/>
              <a:t>My</a:t>
            </a:r>
          </a:p>
          <a:p>
            <a:pPr marL="0" indent="0">
              <a:buNone/>
            </a:pPr>
            <a:endParaRPr lang="en-US" sz="1800" dirty="0" smtClean="0"/>
          </a:p>
          <a:p>
            <a:pPr marL="0" indent="0">
              <a:buNone/>
            </a:pPr>
            <a:r>
              <a:rPr lang="en-US" sz="1800" dirty="0" smtClean="0"/>
              <a:t>Name</a:t>
            </a:r>
          </a:p>
          <a:p>
            <a:pPr marL="0" indent="0">
              <a:buNone/>
            </a:pPr>
            <a:endParaRPr lang="en-US" sz="1800" dirty="0" smtClean="0"/>
          </a:p>
          <a:p>
            <a:pPr marL="0" indent="0">
              <a:buNone/>
            </a:pPr>
            <a:r>
              <a:rPr lang="en-US" sz="1800" dirty="0" smtClean="0"/>
              <a:t>Is</a:t>
            </a:r>
          </a:p>
          <a:p>
            <a:pPr marL="0" indent="0">
              <a:buNone/>
            </a:pPr>
            <a:endParaRPr lang="en-US" sz="1800" dirty="0"/>
          </a:p>
          <a:p>
            <a:pPr marL="0" indent="0">
              <a:buNone/>
            </a:pPr>
            <a:r>
              <a:rPr lang="en-US" sz="1800" dirty="0" err="1" smtClean="0"/>
              <a:t>Piyush</a:t>
            </a:r>
            <a:endParaRPr lang="en-US" sz="1800" dirty="0" smtClean="0"/>
          </a:p>
          <a:p>
            <a:pPr marL="0" indent="0">
              <a:buNone/>
            </a:pPr>
            <a:endParaRPr lang="en-US" sz="1800" dirty="0"/>
          </a:p>
          <a:p>
            <a:pPr marL="0" indent="0">
              <a:buNone/>
            </a:pPr>
            <a:r>
              <a:rPr lang="en-US" sz="1800" dirty="0" smtClean="0"/>
              <a:t>Total weights =12x5x4=240 weights for 1</a:t>
            </a:r>
            <a:r>
              <a:rPr lang="en-US" sz="1800" baseline="30000" dirty="0" smtClean="0"/>
              <a:t>st</a:t>
            </a:r>
            <a:r>
              <a:rPr lang="en-US" sz="1800" dirty="0" smtClean="0"/>
              <a:t> sentence. Similarly for 2</a:t>
            </a:r>
            <a:r>
              <a:rPr lang="en-US" sz="1800" baseline="30000" dirty="0" smtClean="0"/>
              <a:t>nd</a:t>
            </a:r>
            <a:r>
              <a:rPr lang="en-US" sz="1800" dirty="0" smtClean="0"/>
              <a:t> sentence, it will be 12x3x4=144 and so on</a:t>
            </a:r>
          </a:p>
          <a:p>
            <a:pPr marL="0" indent="0">
              <a:buNone/>
            </a:pPr>
            <a:r>
              <a:rPr lang="en-US" sz="1800" dirty="0" smtClean="0"/>
              <a:t>But ANN architecture is fixed architecture. </a:t>
            </a:r>
            <a:r>
              <a:rPr lang="en-US" sz="1800" dirty="0" smtClean="0">
                <a:solidFill>
                  <a:srgbClr val="FF0000"/>
                </a:solidFill>
              </a:rPr>
              <a:t>Problem 1:  </a:t>
            </a:r>
            <a:r>
              <a:rPr lang="en-US" sz="1800" dirty="0" smtClean="0">
                <a:solidFill>
                  <a:srgbClr val="7030A0"/>
                </a:solidFill>
              </a:rPr>
              <a:t>Textual data is of different size</a:t>
            </a:r>
            <a:r>
              <a:rPr lang="en-US" sz="1800" dirty="0" smtClean="0"/>
              <a:t>.</a:t>
            </a:r>
            <a:endParaRPr lang="en-US" sz="1800"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
        <p:nvSpPr>
          <p:cNvPr id="5" name="Rectangle 4"/>
          <p:cNvSpPr/>
          <p:nvPr/>
        </p:nvSpPr>
        <p:spPr>
          <a:xfrm>
            <a:off x="1651434" y="1907216"/>
            <a:ext cx="264070" cy="1058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1</a:t>
            </a:r>
          </a:p>
          <a:p>
            <a:pPr algn="ctr"/>
            <a:r>
              <a:rPr lang="en-US" dirty="0" smtClean="0"/>
              <a:t>0</a:t>
            </a:r>
          </a:p>
          <a:p>
            <a:pPr algn="ctr"/>
            <a:r>
              <a:rPr lang="en-US" dirty="0" smtClean="0"/>
              <a:t>0..</a:t>
            </a:r>
            <a:endParaRPr lang="en-US" dirty="0"/>
          </a:p>
        </p:txBody>
      </p:sp>
      <p:sp>
        <p:nvSpPr>
          <p:cNvPr id="10" name="Rectangle 9"/>
          <p:cNvSpPr/>
          <p:nvPr/>
        </p:nvSpPr>
        <p:spPr>
          <a:xfrm>
            <a:off x="1671139" y="3062634"/>
            <a:ext cx="244365" cy="526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651434" y="3747666"/>
            <a:ext cx="244365" cy="526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651434" y="4422388"/>
            <a:ext cx="244365" cy="526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651433" y="5089343"/>
            <a:ext cx="244365" cy="526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71946" y="2190150"/>
            <a:ext cx="362607" cy="2463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871945" y="3165728"/>
            <a:ext cx="362607" cy="2463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866694" y="4066155"/>
            <a:ext cx="362607" cy="2463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866694" y="4918566"/>
            <a:ext cx="362607" cy="2463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538455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0545" y="299545"/>
            <a:ext cx="10515600" cy="5849884"/>
          </a:xfrm>
        </p:spPr>
        <p:txBody>
          <a:bodyPr>
            <a:normAutofit lnSpcReduction="10000"/>
          </a:bodyPr>
          <a:lstStyle/>
          <a:p>
            <a:r>
              <a:rPr lang="en-US" sz="1800" dirty="0"/>
              <a:t>But </a:t>
            </a:r>
            <a:r>
              <a:rPr lang="en-US" sz="1800" dirty="0" smtClean="0"/>
              <a:t> possible solution </a:t>
            </a:r>
            <a:r>
              <a:rPr lang="en-US" sz="1800" dirty="0"/>
              <a:t>is Padding :</a:t>
            </a:r>
            <a:br>
              <a:rPr lang="en-US" sz="1800" dirty="0"/>
            </a:br>
            <a:r>
              <a:rPr lang="en-US" sz="1800" dirty="0"/>
              <a:t>Find the sentence which has maximum no. of </a:t>
            </a:r>
            <a:r>
              <a:rPr lang="en-US" sz="1800" dirty="0" smtClean="0"/>
              <a:t>words</a:t>
            </a:r>
          </a:p>
          <a:p>
            <a:r>
              <a:rPr lang="en-US" sz="1800" dirty="0" smtClean="0"/>
              <a:t>But again there is problem. Suppose the vocabulary size is 1000. Suppose we have a sentence which has smallest number of word i.e.3 </a:t>
            </a:r>
            <a:r>
              <a:rPr lang="en-US" sz="1800" dirty="0"/>
              <a:t>a</a:t>
            </a:r>
            <a:r>
              <a:rPr lang="en-US" sz="1800" dirty="0" smtClean="0"/>
              <a:t>nd also one sentence has largest number of words i.e. 100. In that case,  we have to pad 97x1000 elements by 0 which is wastage of memory and computation </a:t>
            </a:r>
            <a:r>
              <a:rPr lang="en-US" sz="1800" dirty="0" smtClean="0">
                <a:solidFill>
                  <a:srgbClr val="FF0000"/>
                </a:solidFill>
              </a:rPr>
              <a:t>(Problem 2)</a:t>
            </a:r>
          </a:p>
          <a:p>
            <a:pPr marL="0" indent="0">
              <a:buNone/>
            </a:pPr>
            <a:endParaRPr lang="en-US" sz="1800" dirty="0" smtClean="0"/>
          </a:p>
          <a:p>
            <a:pPr marL="0" indent="0">
              <a:buNone/>
            </a:pPr>
            <a:r>
              <a:rPr lang="en-US" sz="1800" dirty="0" smtClean="0"/>
              <a:t>Total Number of weights= 1000x100x3=300000</a:t>
            </a:r>
          </a:p>
          <a:p>
            <a:pPr marL="0" indent="0">
              <a:buNone/>
            </a:pPr>
            <a:r>
              <a:rPr lang="en-US" sz="1800" dirty="0" smtClean="0"/>
              <a:t>Following figure is for a single sentence which has 3 words only i.e. it has 3 vectors of some value</a:t>
            </a:r>
          </a:p>
          <a:p>
            <a:pPr marL="0" indent="0">
              <a:buNone/>
            </a:pPr>
            <a:r>
              <a:rPr lang="en-US" sz="2400" dirty="0"/>
              <a:t>[</a:t>
            </a:r>
            <a:r>
              <a:rPr lang="en-US" sz="2400" dirty="0">
                <a:solidFill>
                  <a:srgbClr val="0070C0"/>
                </a:solidFill>
              </a:rPr>
              <a:t>[]</a:t>
            </a:r>
            <a:r>
              <a:rPr lang="en-US" sz="2400" baseline="-25000" dirty="0">
                <a:solidFill>
                  <a:srgbClr val="0070C0"/>
                </a:solidFill>
              </a:rPr>
              <a:t>1000</a:t>
            </a:r>
            <a:r>
              <a:rPr lang="en-US" sz="2400" dirty="0">
                <a:solidFill>
                  <a:srgbClr val="0070C0"/>
                </a:solidFill>
              </a:rPr>
              <a:t>, []</a:t>
            </a:r>
            <a:r>
              <a:rPr lang="en-US" sz="2400" baseline="-25000" dirty="0">
                <a:solidFill>
                  <a:srgbClr val="0070C0"/>
                </a:solidFill>
              </a:rPr>
              <a:t>1000</a:t>
            </a:r>
            <a:r>
              <a:rPr lang="en-US" sz="2400" dirty="0">
                <a:solidFill>
                  <a:srgbClr val="0070C0"/>
                </a:solidFill>
              </a:rPr>
              <a:t>, []</a:t>
            </a:r>
            <a:r>
              <a:rPr lang="en-US" sz="2400" baseline="-25000" dirty="0">
                <a:solidFill>
                  <a:srgbClr val="0070C0"/>
                </a:solidFill>
              </a:rPr>
              <a:t>1000</a:t>
            </a:r>
            <a:r>
              <a:rPr lang="en-US" sz="2400" dirty="0"/>
              <a:t>, </a:t>
            </a:r>
            <a:r>
              <a:rPr lang="en-US" sz="2400" dirty="0">
                <a:solidFill>
                  <a:srgbClr val="FF0000"/>
                </a:solidFill>
              </a:rPr>
              <a:t>[]</a:t>
            </a:r>
            <a:r>
              <a:rPr lang="en-US" sz="2400" baseline="-25000" dirty="0">
                <a:solidFill>
                  <a:srgbClr val="FF0000"/>
                </a:solidFill>
              </a:rPr>
              <a:t>1000</a:t>
            </a:r>
            <a:r>
              <a:rPr lang="en-US" sz="2400" dirty="0">
                <a:solidFill>
                  <a:srgbClr val="FF0000"/>
                </a:solidFill>
              </a:rPr>
              <a:t>, []</a:t>
            </a:r>
            <a:r>
              <a:rPr lang="en-US" sz="2400" baseline="-25000" dirty="0">
                <a:solidFill>
                  <a:srgbClr val="FF0000"/>
                </a:solidFill>
              </a:rPr>
              <a:t> 1000, </a:t>
            </a:r>
            <a:r>
              <a:rPr lang="en-US" sz="2400" dirty="0">
                <a:solidFill>
                  <a:srgbClr val="FF0000"/>
                </a:solidFill>
              </a:rPr>
              <a:t>………………. []</a:t>
            </a:r>
            <a:r>
              <a:rPr lang="en-US" sz="2400" baseline="-25000" dirty="0" smtClean="0">
                <a:solidFill>
                  <a:srgbClr val="FF0000"/>
                </a:solidFill>
              </a:rPr>
              <a:t>1000 </a:t>
            </a:r>
            <a:r>
              <a:rPr lang="en-US" sz="2400" dirty="0" smtClean="0"/>
              <a:t>97 times]</a:t>
            </a:r>
            <a:endParaRPr lang="en-US" sz="2400" dirty="0"/>
          </a:p>
          <a:p>
            <a:pPr marL="0" indent="0">
              <a:buNone/>
            </a:pPr>
            <a:endParaRPr lang="en-US" sz="1800" dirty="0"/>
          </a:p>
          <a:p>
            <a:pPr marL="0" indent="0">
              <a:buNone/>
            </a:pPr>
            <a:r>
              <a:rPr lang="en-US" sz="1800" dirty="0" smtClean="0"/>
              <a:t>                          </a:t>
            </a:r>
            <a:r>
              <a:rPr lang="en-US" sz="1100" dirty="0" smtClean="0"/>
              <a:t>1000</a:t>
            </a:r>
          </a:p>
          <a:p>
            <a:pPr marL="0" indent="0">
              <a:buNone/>
            </a:pPr>
            <a:r>
              <a:rPr lang="en-US" sz="1800" dirty="0" smtClean="0"/>
              <a:t>                          </a:t>
            </a:r>
            <a:r>
              <a:rPr lang="en-US" sz="1100" dirty="0" smtClean="0"/>
              <a:t>1000</a:t>
            </a:r>
            <a:endParaRPr lang="en-US" sz="1100" dirty="0"/>
          </a:p>
          <a:p>
            <a:pPr marL="0" indent="0">
              <a:buNone/>
            </a:pPr>
            <a:r>
              <a:rPr lang="en-US" sz="1800" dirty="0" smtClean="0"/>
              <a:t>3</a:t>
            </a:r>
            <a:r>
              <a:rPr lang="en-US" sz="1800" dirty="0"/>
              <a:t> </a:t>
            </a:r>
            <a:r>
              <a:rPr lang="en-US" sz="1800" dirty="0" smtClean="0"/>
              <a:t>                       </a:t>
            </a:r>
            <a:r>
              <a:rPr lang="en-US" sz="1100" dirty="0" smtClean="0"/>
              <a:t>1000</a:t>
            </a:r>
          </a:p>
          <a:p>
            <a:pPr marL="0" indent="0">
              <a:buNone/>
            </a:pPr>
            <a:endParaRPr lang="en-US" sz="1800" dirty="0"/>
          </a:p>
          <a:p>
            <a:pPr marL="0" indent="0">
              <a:buNone/>
            </a:pPr>
            <a:r>
              <a:rPr lang="en-US" sz="1800" dirty="0" smtClean="0"/>
              <a:t>                          </a:t>
            </a:r>
            <a:r>
              <a:rPr lang="en-US" sz="1100" dirty="0" smtClean="0"/>
              <a:t>1000</a:t>
            </a:r>
          </a:p>
          <a:p>
            <a:pPr marL="0" indent="0">
              <a:buNone/>
            </a:pPr>
            <a:r>
              <a:rPr lang="en-US" sz="1800" dirty="0" smtClean="0"/>
              <a:t>97                      </a:t>
            </a:r>
            <a:r>
              <a:rPr lang="en-US" sz="1100" dirty="0" smtClean="0"/>
              <a:t>1000</a:t>
            </a:r>
          </a:p>
          <a:p>
            <a:pPr marL="0" indent="0">
              <a:buNone/>
            </a:pPr>
            <a:r>
              <a:rPr lang="en-US" sz="1100" dirty="0" smtClean="0"/>
              <a:t>                                     .….</a:t>
            </a:r>
          </a:p>
          <a:p>
            <a:pPr marL="0" indent="0">
              <a:buNone/>
            </a:pPr>
            <a:r>
              <a:rPr lang="en-US" sz="1100" dirty="0"/>
              <a:t> </a:t>
            </a:r>
            <a:r>
              <a:rPr lang="en-US" sz="1100" dirty="0" smtClean="0"/>
              <a:t>                                           1000</a:t>
            </a:r>
            <a:endParaRPr lang="en-US" sz="1100"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
        <p:nvSpPr>
          <p:cNvPr id="5" name="Rectangle 4"/>
          <p:cNvSpPr/>
          <p:nvPr/>
        </p:nvSpPr>
        <p:spPr>
          <a:xfrm>
            <a:off x="1939158" y="3230167"/>
            <a:ext cx="141889" cy="252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939158" y="3650023"/>
            <a:ext cx="141889" cy="252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939158" y="4062249"/>
            <a:ext cx="141889" cy="252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49669" y="4684826"/>
            <a:ext cx="141889" cy="25224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 name="Rectangle 9"/>
          <p:cNvSpPr/>
          <p:nvPr/>
        </p:nvSpPr>
        <p:spPr>
          <a:xfrm>
            <a:off x="1949669" y="5202300"/>
            <a:ext cx="141889" cy="25224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49669" y="5777111"/>
            <a:ext cx="141889" cy="25224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544614" y="3721512"/>
            <a:ext cx="268014" cy="252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544614" y="4293476"/>
            <a:ext cx="268014" cy="252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544614" y="4908010"/>
            <a:ext cx="268014" cy="2522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a:endCxn id="12" idx="2"/>
          </p:cNvCxnSpPr>
          <p:nvPr/>
        </p:nvCxnSpPr>
        <p:spPr>
          <a:xfrm>
            <a:off x="2091558" y="3436883"/>
            <a:ext cx="1453056" cy="41075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49490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400" dirty="0" smtClean="0"/>
              <a:t>But if you sacrificing memory and computation, still the problem persists and that is</a:t>
            </a:r>
          </a:p>
          <a:p>
            <a:r>
              <a:rPr lang="en-US" sz="2400" dirty="0" smtClean="0">
                <a:solidFill>
                  <a:srgbClr val="FF0000"/>
                </a:solidFill>
              </a:rPr>
              <a:t>Problem 3: </a:t>
            </a:r>
            <a:r>
              <a:rPr lang="en-US" sz="2400" dirty="0" smtClean="0"/>
              <a:t>We know we have a sentence which has largest number of words i.e. 100 and suppose in prediction some one gives a sentence which has 200 words. So it will not serve the purpose.</a:t>
            </a:r>
          </a:p>
          <a:p>
            <a:r>
              <a:rPr lang="en-US" sz="2400" dirty="0" smtClean="0">
                <a:solidFill>
                  <a:srgbClr val="FF0000"/>
                </a:solidFill>
              </a:rPr>
              <a:t>Problem 4: </a:t>
            </a:r>
            <a:r>
              <a:rPr lang="en-US" sz="2400" dirty="0" smtClean="0"/>
              <a:t>Disregarding the sequence information</a:t>
            </a:r>
          </a:p>
        </p:txBody>
      </p:sp>
      <p:sp>
        <p:nvSpPr>
          <p:cNvPr id="4" name="Footer Placeholder 3"/>
          <p:cNvSpPr>
            <a:spLocks noGrp="1"/>
          </p:cNvSpPr>
          <p:nvPr>
            <p:ph type="ftr" sz="quarter" idx="11"/>
          </p:nvPr>
        </p:nvSpPr>
        <p:spPr/>
        <p:txBody>
          <a:bodyPr/>
          <a:lstStyle/>
          <a:p>
            <a:r>
              <a:rPr lang="en-US" smtClean="0"/>
              <a:t>By : PIYUSH VASHISTHA</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514690063"/>
              </p:ext>
            </p:extLst>
          </p:nvPr>
        </p:nvGraphicFramePr>
        <p:xfrm>
          <a:off x="2205421" y="4069715"/>
          <a:ext cx="8735848" cy="2651760"/>
        </p:xfrm>
        <a:graphic>
          <a:graphicData uri="http://schemas.openxmlformats.org/drawingml/2006/table">
            <a:tbl>
              <a:tblPr firstRow="1" bandRow="1">
                <a:tableStyleId>{5C22544A-7EE6-4342-B048-85BDC9FD1C3A}</a:tableStyleId>
              </a:tblPr>
              <a:tblGrid>
                <a:gridCol w="490217">
                  <a:extLst>
                    <a:ext uri="{9D8B030D-6E8A-4147-A177-3AD203B41FA5}">
                      <a16:colId xmlns:a16="http://schemas.microsoft.com/office/drawing/2014/main" val="906244638"/>
                    </a:ext>
                  </a:extLst>
                </a:gridCol>
                <a:gridCol w="4600433">
                  <a:extLst>
                    <a:ext uri="{9D8B030D-6E8A-4147-A177-3AD203B41FA5}">
                      <a16:colId xmlns:a16="http://schemas.microsoft.com/office/drawing/2014/main" val="860224740"/>
                    </a:ext>
                  </a:extLst>
                </a:gridCol>
                <a:gridCol w="3645198">
                  <a:extLst>
                    <a:ext uri="{9D8B030D-6E8A-4147-A177-3AD203B41FA5}">
                      <a16:colId xmlns:a16="http://schemas.microsoft.com/office/drawing/2014/main" val="1518486364"/>
                    </a:ext>
                  </a:extLst>
                </a:gridCol>
              </a:tblGrid>
              <a:tr h="335736">
                <a:tc>
                  <a:txBody>
                    <a:bodyPr/>
                    <a:lstStyle/>
                    <a:p>
                      <a:endParaRPr lang="en-US" dirty="0"/>
                    </a:p>
                  </a:txBody>
                  <a:tcPr/>
                </a:tc>
                <a:tc>
                  <a:txBody>
                    <a:bodyPr/>
                    <a:lstStyle/>
                    <a:p>
                      <a:r>
                        <a:rPr lang="en-US" dirty="0" smtClean="0"/>
                        <a:t>These</a:t>
                      </a:r>
                      <a:r>
                        <a:rPr lang="en-US" baseline="0" dirty="0" smtClean="0"/>
                        <a:t> are the 4 reasons why ANN fails in sequential data</a:t>
                      </a:r>
                      <a:r>
                        <a:rPr lang="en-US" dirty="0" smtClean="0"/>
                        <a:t>         </a:t>
                      </a:r>
                      <a:endParaRPr lang="en-US" dirty="0"/>
                    </a:p>
                  </a:txBody>
                  <a:tcPr/>
                </a:tc>
                <a:tc>
                  <a:txBody>
                    <a:bodyPr/>
                    <a:lstStyle/>
                    <a:p>
                      <a:endParaRPr lang="en-US" dirty="0"/>
                    </a:p>
                  </a:txBody>
                  <a:tcPr/>
                </a:tc>
                <a:extLst>
                  <a:ext uri="{0D108BD9-81ED-4DB2-BD59-A6C34878D82A}">
                    <a16:rowId xmlns:a16="http://schemas.microsoft.com/office/drawing/2014/main" val="1359775981"/>
                  </a:ext>
                </a:extLst>
              </a:tr>
              <a:tr h="335736">
                <a:tc>
                  <a:txBody>
                    <a:bodyPr/>
                    <a:lstStyle/>
                    <a:p>
                      <a:r>
                        <a:rPr lang="en-US" dirty="0" smtClean="0"/>
                        <a:t>1</a:t>
                      </a:r>
                      <a:endParaRPr lang="en-US" dirty="0"/>
                    </a:p>
                  </a:txBody>
                  <a:tcPr/>
                </a:tc>
                <a:tc>
                  <a:txBody>
                    <a:bodyPr/>
                    <a:lstStyle/>
                    <a:p>
                      <a:r>
                        <a:rPr lang="en-US" dirty="0" smtClean="0"/>
                        <a:t>Text Input</a:t>
                      </a:r>
                      <a:endParaRPr lang="en-US" dirty="0"/>
                    </a:p>
                  </a:txBody>
                  <a:tcPr/>
                </a:tc>
                <a:tc>
                  <a:txBody>
                    <a:bodyPr/>
                    <a:lstStyle/>
                    <a:p>
                      <a:r>
                        <a:rPr lang="en-US" dirty="0" smtClean="0"/>
                        <a:t>Varying Size</a:t>
                      </a:r>
                      <a:endParaRPr lang="en-US" dirty="0"/>
                    </a:p>
                  </a:txBody>
                  <a:tcPr/>
                </a:tc>
                <a:extLst>
                  <a:ext uri="{0D108BD9-81ED-4DB2-BD59-A6C34878D82A}">
                    <a16:rowId xmlns:a16="http://schemas.microsoft.com/office/drawing/2014/main" val="1902923128"/>
                  </a:ext>
                </a:extLst>
              </a:tr>
              <a:tr h="335736">
                <a:tc>
                  <a:txBody>
                    <a:bodyPr/>
                    <a:lstStyle/>
                    <a:p>
                      <a:r>
                        <a:rPr lang="en-US" dirty="0" smtClean="0"/>
                        <a:t>2</a:t>
                      </a:r>
                      <a:endParaRPr lang="en-US" dirty="0"/>
                    </a:p>
                  </a:txBody>
                  <a:tcPr/>
                </a:tc>
                <a:tc>
                  <a:txBody>
                    <a:bodyPr/>
                    <a:lstStyle/>
                    <a:p>
                      <a:r>
                        <a:rPr lang="en-US" dirty="0" smtClean="0"/>
                        <a:t>Zero</a:t>
                      </a:r>
                      <a:r>
                        <a:rPr lang="en-US" baseline="0" dirty="0" smtClean="0"/>
                        <a:t> Padding</a:t>
                      </a:r>
                      <a:endParaRPr lang="en-US" dirty="0"/>
                    </a:p>
                  </a:txBody>
                  <a:tcPr/>
                </a:tc>
                <a:tc>
                  <a:txBody>
                    <a:bodyPr/>
                    <a:lstStyle/>
                    <a:p>
                      <a:r>
                        <a:rPr lang="en-US" dirty="0" smtClean="0"/>
                        <a:t>Unnecessary</a:t>
                      </a:r>
                      <a:r>
                        <a:rPr lang="en-US" baseline="0" dirty="0" smtClean="0"/>
                        <a:t> Computation</a:t>
                      </a:r>
                      <a:endParaRPr lang="en-US" dirty="0"/>
                    </a:p>
                  </a:txBody>
                  <a:tcPr/>
                </a:tc>
                <a:extLst>
                  <a:ext uri="{0D108BD9-81ED-4DB2-BD59-A6C34878D82A}">
                    <a16:rowId xmlns:a16="http://schemas.microsoft.com/office/drawing/2014/main" val="2257674829"/>
                  </a:ext>
                </a:extLst>
              </a:tr>
              <a:tr h="827843">
                <a:tc>
                  <a:txBody>
                    <a:bodyPr/>
                    <a:lstStyle/>
                    <a:p>
                      <a:r>
                        <a:rPr lang="en-US" dirty="0" smtClean="0"/>
                        <a:t>3</a:t>
                      </a:r>
                      <a:endParaRPr lang="en-US" dirty="0"/>
                    </a:p>
                  </a:txBody>
                  <a:tcPr/>
                </a:tc>
                <a:tc>
                  <a:txBody>
                    <a:bodyPr/>
                    <a:lstStyle/>
                    <a:p>
                      <a:r>
                        <a:rPr lang="en-US" dirty="0" smtClean="0"/>
                        <a:t>Prediction problem</a:t>
                      </a:r>
                      <a:endParaRPr lang="en-US" dirty="0"/>
                    </a:p>
                  </a:txBody>
                  <a:tcPr/>
                </a:tc>
                <a:tc>
                  <a:txBody>
                    <a:bodyPr/>
                    <a:lstStyle/>
                    <a:p>
                      <a:r>
                        <a:rPr lang="en-US" dirty="0" smtClean="0"/>
                        <a:t>Number of words</a:t>
                      </a:r>
                      <a:r>
                        <a:rPr lang="en-US" baseline="0" dirty="0" smtClean="0"/>
                        <a:t> may be larger than the number of words in the largest sentence of existing dataset</a:t>
                      </a:r>
                      <a:endParaRPr lang="en-US" dirty="0"/>
                    </a:p>
                  </a:txBody>
                  <a:tcPr/>
                </a:tc>
                <a:extLst>
                  <a:ext uri="{0D108BD9-81ED-4DB2-BD59-A6C34878D82A}">
                    <a16:rowId xmlns:a16="http://schemas.microsoft.com/office/drawing/2014/main" val="3861094753"/>
                  </a:ext>
                </a:extLst>
              </a:tr>
              <a:tr h="335736">
                <a:tc>
                  <a:txBody>
                    <a:bodyPr/>
                    <a:lstStyle/>
                    <a:p>
                      <a:r>
                        <a:rPr lang="en-US" dirty="0" smtClean="0"/>
                        <a:t>4</a:t>
                      </a:r>
                      <a:endParaRPr lang="en-US" dirty="0"/>
                    </a:p>
                  </a:txBody>
                  <a:tcPr/>
                </a:tc>
                <a:tc>
                  <a:txBody>
                    <a:bodyPr/>
                    <a:lstStyle/>
                    <a:p>
                      <a:r>
                        <a:rPr lang="en-US" dirty="0" smtClean="0"/>
                        <a:t>Disregarding the sequence information</a:t>
                      </a:r>
                      <a:endParaRPr lang="en-US" dirty="0"/>
                    </a:p>
                  </a:txBody>
                  <a:tcPr/>
                </a:tc>
                <a:tc>
                  <a:txBody>
                    <a:bodyPr/>
                    <a:lstStyle/>
                    <a:p>
                      <a:endParaRPr lang="en-US" dirty="0"/>
                    </a:p>
                  </a:txBody>
                  <a:tcPr/>
                </a:tc>
                <a:extLst>
                  <a:ext uri="{0D108BD9-81ED-4DB2-BD59-A6C34878D82A}">
                    <a16:rowId xmlns:a16="http://schemas.microsoft.com/office/drawing/2014/main" val="716846182"/>
                  </a:ext>
                </a:extLst>
              </a:tr>
            </a:tbl>
          </a:graphicData>
        </a:graphic>
      </p:graphicFrame>
    </p:spTree>
    <p:extLst>
      <p:ext uri="{BB962C8B-B14F-4D97-AF65-F5344CB8AC3E}">
        <p14:creationId xmlns:p14="http://schemas.microsoft.com/office/powerpoint/2010/main" val="127392489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41434"/>
            <a:ext cx="10515600" cy="5914916"/>
          </a:xfrm>
        </p:spPr>
        <p:txBody>
          <a:bodyPr>
            <a:normAutofit fontScale="92500" lnSpcReduction="10000"/>
          </a:bodyPr>
          <a:lstStyle/>
          <a:p>
            <a:r>
              <a:rPr lang="en-US" dirty="0" smtClean="0"/>
              <a:t>RNN’s have Memory capability or State while ANN and CNN does not</a:t>
            </a:r>
          </a:p>
          <a:p>
            <a:r>
              <a:rPr lang="en-US" dirty="0" smtClean="0"/>
              <a:t>Data for RNN is in the form of </a:t>
            </a:r>
            <a:r>
              <a:rPr lang="en-US" dirty="0" smtClean="0">
                <a:solidFill>
                  <a:srgbClr val="FF0000"/>
                </a:solidFill>
              </a:rPr>
              <a:t>(</a:t>
            </a:r>
            <a:r>
              <a:rPr lang="en-US" dirty="0" err="1" smtClean="0">
                <a:solidFill>
                  <a:srgbClr val="FF0000"/>
                </a:solidFill>
              </a:rPr>
              <a:t>timesteps</a:t>
            </a:r>
            <a:r>
              <a:rPr lang="en-US" dirty="0" smtClean="0">
                <a:solidFill>
                  <a:srgbClr val="FF0000"/>
                </a:solidFill>
              </a:rPr>
              <a:t>, </a:t>
            </a:r>
            <a:r>
              <a:rPr lang="en-US" dirty="0" err="1" smtClean="0">
                <a:solidFill>
                  <a:srgbClr val="FF0000"/>
                </a:solidFill>
              </a:rPr>
              <a:t>input_features</a:t>
            </a:r>
            <a:r>
              <a:rPr lang="en-US" dirty="0" smtClean="0">
                <a:solidFill>
                  <a:srgbClr val="FF0000"/>
                </a:solidFill>
              </a:rPr>
              <a:t>)</a:t>
            </a:r>
          </a:p>
          <a:p>
            <a:endParaRPr lang="en-US" dirty="0">
              <a:solidFill>
                <a:srgbClr val="FF0000"/>
              </a:solidFill>
            </a:endParaRPr>
          </a:p>
          <a:p>
            <a:endParaRPr lang="en-US" dirty="0" smtClean="0">
              <a:solidFill>
                <a:srgbClr val="FF0000"/>
              </a:solidFill>
            </a:endParaRPr>
          </a:p>
          <a:p>
            <a:endParaRPr lang="en-US" dirty="0">
              <a:solidFill>
                <a:srgbClr val="FF0000"/>
              </a:solidFill>
            </a:endParaRPr>
          </a:p>
          <a:p>
            <a:endParaRPr lang="en-US" sz="2000" dirty="0" smtClean="0">
              <a:solidFill>
                <a:srgbClr val="FF0000"/>
              </a:solidFill>
            </a:endParaRPr>
          </a:p>
          <a:p>
            <a:r>
              <a:rPr lang="en-US" sz="2000" dirty="0" smtClean="0"/>
              <a:t>For 1</a:t>
            </a:r>
            <a:r>
              <a:rPr lang="en-US" sz="2000" baseline="30000" dirty="0" smtClean="0"/>
              <a:t>st</a:t>
            </a:r>
            <a:r>
              <a:rPr lang="en-US" sz="2000" dirty="0" smtClean="0"/>
              <a:t> sentence [[1,0,0,0,0,0,0,0,0,0,0,0],    [0,1,0,0,0,0,0,0,0,0,0,0],   [],[],[]  ]                      5x12</a:t>
            </a:r>
          </a:p>
          <a:p>
            <a:pPr marL="0" indent="0">
              <a:buNone/>
            </a:pPr>
            <a:r>
              <a:rPr lang="en-US" sz="2000" dirty="0" smtClean="0"/>
              <a:t>                                          t=1    Hi                                     t=2    My                     ……                         </a:t>
            </a:r>
          </a:p>
          <a:p>
            <a:endParaRPr lang="en-US" dirty="0" smtClean="0">
              <a:solidFill>
                <a:srgbClr val="FF0000"/>
              </a:solidFill>
            </a:endParaRPr>
          </a:p>
          <a:p>
            <a:r>
              <a:rPr lang="en-US" dirty="0">
                <a:solidFill>
                  <a:srgbClr val="FF0000"/>
                </a:solidFill>
              </a:rPr>
              <a:t>(</a:t>
            </a:r>
            <a:r>
              <a:rPr lang="en-US" dirty="0" err="1">
                <a:solidFill>
                  <a:srgbClr val="FF0000"/>
                </a:solidFill>
              </a:rPr>
              <a:t>timesteps</a:t>
            </a:r>
            <a:r>
              <a:rPr lang="en-US" dirty="0">
                <a:solidFill>
                  <a:srgbClr val="FF0000"/>
                </a:solidFill>
              </a:rPr>
              <a:t>, </a:t>
            </a:r>
            <a:r>
              <a:rPr lang="en-US" dirty="0" err="1">
                <a:solidFill>
                  <a:srgbClr val="FF0000"/>
                </a:solidFill>
              </a:rPr>
              <a:t>input_features</a:t>
            </a:r>
            <a:r>
              <a:rPr lang="en-US" dirty="0" smtClean="0">
                <a:solidFill>
                  <a:srgbClr val="FF0000"/>
                </a:solidFill>
              </a:rPr>
              <a:t>)       </a:t>
            </a:r>
            <a:r>
              <a:rPr lang="en-US" dirty="0" smtClean="0"/>
              <a:t>(1,[1,0,0,0,0,0,0,0,0,0,0,0])</a:t>
            </a:r>
          </a:p>
          <a:p>
            <a:pPr marL="0" indent="0">
              <a:buNone/>
            </a:pPr>
            <a:r>
              <a:rPr lang="en-US" dirty="0" smtClean="0"/>
              <a:t>                                                          (2,[0,1,0,0,0,0,0,0,0,0,0,0]) and so on</a:t>
            </a:r>
          </a:p>
          <a:p>
            <a:pPr marL="0" indent="0">
              <a:buNone/>
            </a:pPr>
            <a:r>
              <a:rPr lang="en-US" dirty="0" smtClean="0"/>
              <a:t>In </a:t>
            </a:r>
            <a:r>
              <a:rPr lang="en-US" dirty="0" err="1" smtClean="0"/>
              <a:t>keras</a:t>
            </a:r>
            <a:r>
              <a:rPr lang="en-US" dirty="0" smtClean="0"/>
              <a:t>, it is in the form of </a:t>
            </a:r>
            <a:r>
              <a:rPr lang="en-US" dirty="0" smtClean="0">
                <a:solidFill>
                  <a:srgbClr val="FF0000"/>
                </a:solidFill>
              </a:rPr>
              <a:t>(</a:t>
            </a:r>
            <a:r>
              <a:rPr lang="en-US" dirty="0" err="1" smtClean="0">
                <a:solidFill>
                  <a:srgbClr val="FF0000"/>
                </a:solidFill>
              </a:rPr>
              <a:t>batch_size</a:t>
            </a:r>
            <a:r>
              <a:rPr lang="en-US" dirty="0" smtClean="0">
                <a:solidFill>
                  <a:srgbClr val="FF0000"/>
                </a:solidFill>
              </a:rPr>
              <a:t>, </a:t>
            </a:r>
            <a:r>
              <a:rPr lang="en-US" dirty="0" err="1" smtClean="0">
                <a:solidFill>
                  <a:srgbClr val="FF0000"/>
                </a:solidFill>
              </a:rPr>
              <a:t>timesteps</a:t>
            </a:r>
            <a:r>
              <a:rPr lang="en-US" dirty="0">
                <a:solidFill>
                  <a:srgbClr val="FF0000"/>
                </a:solidFill>
              </a:rPr>
              <a:t>, </a:t>
            </a:r>
            <a:r>
              <a:rPr lang="en-US" dirty="0" err="1">
                <a:solidFill>
                  <a:srgbClr val="FF0000"/>
                </a:solidFill>
              </a:rPr>
              <a:t>input_features</a:t>
            </a:r>
            <a:r>
              <a:rPr lang="en-US" dirty="0">
                <a:solidFill>
                  <a:srgbClr val="FF0000"/>
                </a:solidFill>
              </a:rPr>
              <a:t>) </a:t>
            </a:r>
            <a:endParaRPr lang="en-US" dirty="0" smtClean="0">
              <a:solidFill>
                <a:srgbClr val="FF0000"/>
              </a:solidFill>
            </a:endParaRPr>
          </a:p>
          <a:p>
            <a:pPr marL="0" indent="0">
              <a:buNone/>
            </a:pPr>
            <a:r>
              <a:rPr lang="en-US" dirty="0">
                <a:solidFill>
                  <a:srgbClr val="FF0000"/>
                </a:solidFill>
              </a:rPr>
              <a:t> </a:t>
            </a:r>
            <a:r>
              <a:rPr lang="en-US" dirty="0" smtClean="0">
                <a:solidFill>
                  <a:srgbClr val="FF0000"/>
                </a:solidFill>
              </a:rPr>
              <a:t>        Shape of Tensor           (3,5,12)            </a:t>
            </a:r>
          </a:p>
          <a:p>
            <a:pPr marL="0" indent="0">
              <a:buNone/>
            </a:pPr>
            <a:r>
              <a:rPr lang="en-US" sz="2200" dirty="0" smtClean="0"/>
              <a:t>          Because 3=No. of sentences,       5=No. of words in the sentence    12=Vocab size</a:t>
            </a:r>
            <a:endParaRPr lang="en-US" sz="2200" dirty="0"/>
          </a:p>
          <a:p>
            <a:endParaRPr lang="en-US" dirty="0" smtClean="0">
              <a:solidFill>
                <a:srgbClr val="FF0000"/>
              </a:solidFill>
            </a:endParaRPr>
          </a:p>
          <a:p>
            <a:endParaRPr lang="en-US" dirty="0">
              <a:solidFill>
                <a:srgbClr val="FF0000"/>
              </a:solidFill>
            </a:endParaRPr>
          </a:p>
        </p:txBody>
      </p:sp>
      <p:sp>
        <p:nvSpPr>
          <p:cNvPr id="4" name="Footer Placeholder 3"/>
          <p:cNvSpPr>
            <a:spLocks noGrp="1"/>
          </p:cNvSpPr>
          <p:nvPr>
            <p:ph type="ftr" sz="quarter" idx="11"/>
          </p:nvPr>
        </p:nvSpPr>
        <p:spPr/>
        <p:txBody>
          <a:bodyPr/>
          <a:lstStyle/>
          <a:p>
            <a:r>
              <a:rPr lang="en-US" smtClean="0"/>
              <a:t>By : PIYUSH VASHISTHA</a:t>
            </a:r>
            <a:endParaRPr lang="en-US"/>
          </a:p>
        </p:txBody>
      </p:sp>
      <p:pic>
        <p:nvPicPr>
          <p:cNvPr id="6" name="Picture 5"/>
          <p:cNvPicPr>
            <a:picLocks noChangeAspect="1"/>
          </p:cNvPicPr>
          <p:nvPr/>
        </p:nvPicPr>
        <p:blipFill>
          <a:blip r:embed="rId2"/>
          <a:stretch>
            <a:fillRect/>
          </a:stretch>
        </p:blipFill>
        <p:spPr>
          <a:xfrm>
            <a:off x="2192029" y="1167209"/>
            <a:ext cx="7492633" cy="1591194"/>
          </a:xfrm>
          <a:prstGeom prst="rect">
            <a:avLst/>
          </a:prstGeom>
        </p:spPr>
      </p:pic>
    </p:spTree>
    <p:extLst>
      <p:ext uri="{BB962C8B-B14F-4D97-AF65-F5344CB8AC3E}">
        <p14:creationId xmlns:p14="http://schemas.microsoft.com/office/powerpoint/2010/main" val="250775484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Every word is a vector</a:t>
            </a:r>
          </a:p>
          <a:p>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pic>
        <p:nvPicPr>
          <p:cNvPr id="5" name="Picture 4"/>
          <p:cNvPicPr>
            <a:picLocks noChangeAspect="1"/>
          </p:cNvPicPr>
          <p:nvPr/>
        </p:nvPicPr>
        <p:blipFill>
          <a:blip r:embed="rId2"/>
          <a:stretch>
            <a:fillRect/>
          </a:stretch>
        </p:blipFill>
        <p:spPr>
          <a:xfrm>
            <a:off x="2419843" y="2509180"/>
            <a:ext cx="7981635" cy="3478597"/>
          </a:xfrm>
          <a:prstGeom prst="rect">
            <a:avLst/>
          </a:prstGeom>
        </p:spPr>
      </p:pic>
    </p:spTree>
    <p:extLst>
      <p:ext uri="{BB962C8B-B14F-4D97-AF65-F5344CB8AC3E}">
        <p14:creationId xmlns:p14="http://schemas.microsoft.com/office/powerpoint/2010/main" val="44375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2"/>
          <a:stretch>
            <a:fillRect/>
          </a:stretch>
        </p:blipFill>
        <p:spPr>
          <a:xfrm>
            <a:off x="2268579" y="2084826"/>
            <a:ext cx="8332089" cy="3101181"/>
          </a:xfrm>
          <a:prstGeom prst="rect">
            <a:avLst/>
          </a:prstGeom>
        </p:spPr>
      </p:pic>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54873144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Propagation in RNN</a:t>
            </a:r>
            <a:endParaRPr lang="en-US" dirty="0"/>
          </a:p>
        </p:txBody>
      </p:sp>
      <p:sp>
        <p:nvSpPr>
          <p:cNvPr id="3" name="Content Placeholder 2"/>
          <p:cNvSpPr>
            <a:spLocks noGrp="1"/>
          </p:cNvSpPr>
          <p:nvPr>
            <p:ph idx="1"/>
          </p:nvPr>
        </p:nvSpPr>
        <p:spPr/>
        <p:txBody>
          <a:bodyPr/>
          <a:lstStyle/>
          <a:p>
            <a:r>
              <a:rPr lang="en-US" dirty="0" smtClean="0"/>
              <a:t>Every word or vector we have to send to RNN one by one</a:t>
            </a:r>
            <a:endParaRPr lang="en-US"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918163429"/>
              </p:ext>
            </p:extLst>
          </p:nvPr>
        </p:nvGraphicFramePr>
        <p:xfrm>
          <a:off x="1592316" y="2538254"/>
          <a:ext cx="8110484" cy="1463040"/>
        </p:xfrm>
        <a:graphic>
          <a:graphicData uri="http://schemas.openxmlformats.org/drawingml/2006/table">
            <a:tbl>
              <a:tblPr firstRow="1" bandRow="1">
                <a:tableStyleId>{5C22544A-7EE6-4342-B048-85BDC9FD1C3A}</a:tableStyleId>
              </a:tblPr>
              <a:tblGrid>
                <a:gridCol w="4055242">
                  <a:extLst>
                    <a:ext uri="{9D8B030D-6E8A-4147-A177-3AD203B41FA5}">
                      <a16:colId xmlns:a16="http://schemas.microsoft.com/office/drawing/2014/main" val="1079801266"/>
                    </a:ext>
                  </a:extLst>
                </a:gridCol>
                <a:gridCol w="4055242">
                  <a:extLst>
                    <a:ext uri="{9D8B030D-6E8A-4147-A177-3AD203B41FA5}">
                      <a16:colId xmlns:a16="http://schemas.microsoft.com/office/drawing/2014/main" val="3684158035"/>
                    </a:ext>
                  </a:extLst>
                </a:gridCol>
              </a:tblGrid>
              <a:tr h="361570">
                <a:tc>
                  <a:txBody>
                    <a:bodyPr/>
                    <a:lstStyle/>
                    <a:p>
                      <a:r>
                        <a:rPr lang="en-US" dirty="0" smtClean="0"/>
                        <a:t>Review</a:t>
                      </a:r>
                      <a:endParaRPr lang="en-US" dirty="0"/>
                    </a:p>
                  </a:txBody>
                  <a:tcPr/>
                </a:tc>
                <a:tc>
                  <a:txBody>
                    <a:bodyPr/>
                    <a:lstStyle/>
                    <a:p>
                      <a:r>
                        <a:rPr lang="en-US" dirty="0" smtClean="0"/>
                        <a:t>Sentiment</a:t>
                      </a:r>
                      <a:endParaRPr lang="en-US" dirty="0"/>
                    </a:p>
                  </a:txBody>
                  <a:tcPr/>
                </a:tc>
                <a:extLst>
                  <a:ext uri="{0D108BD9-81ED-4DB2-BD59-A6C34878D82A}">
                    <a16:rowId xmlns:a16="http://schemas.microsoft.com/office/drawing/2014/main" val="2199609394"/>
                  </a:ext>
                </a:extLst>
              </a:tr>
              <a:tr h="361570">
                <a:tc>
                  <a:txBody>
                    <a:bodyPr/>
                    <a:lstStyle/>
                    <a:p>
                      <a:r>
                        <a:rPr lang="en-US" dirty="0" smtClean="0"/>
                        <a:t>X11</a:t>
                      </a:r>
                      <a:r>
                        <a:rPr lang="en-US" baseline="0" dirty="0" smtClean="0"/>
                        <a:t>   X12   X13</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3082029464"/>
                  </a:ext>
                </a:extLst>
              </a:tr>
              <a:tr h="361570">
                <a:tc>
                  <a:txBody>
                    <a:bodyPr/>
                    <a:lstStyle/>
                    <a:p>
                      <a:r>
                        <a:rPr lang="en-US" dirty="0" smtClean="0"/>
                        <a:t>X21   X22</a:t>
                      </a:r>
                      <a:r>
                        <a:rPr lang="en-US" baseline="0" dirty="0" smtClean="0"/>
                        <a:t>   X23</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1596738040"/>
                  </a:ext>
                </a:extLst>
              </a:tr>
              <a:tr h="361570">
                <a:tc>
                  <a:txBody>
                    <a:bodyPr/>
                    <a:lstStyle/>
                    <a:p>
                      <a:r>
                        <a:rPr lang="en-US" dirty="0" smtClean="0"/>
                        <a:t>X31   X32   X33  X34</a:t>
                      </a:r>
                      <a:endParaRPr lang="en-US" dirty="0"/>
                    </a:p>
                  </a:txBody>
                  <a:tcPr/>
                </a:tc>
                <a:tc>
                  <a:txBody>
                    <a:bodyPr/>
                    <a:lstStyle/>
                    <a:p>
                      <a:r>
                        <a:rPr lang="en-US" smtClean="0"/>
                        <a:t>0</a:t>
                      </a:r>
                      <a:endParaRPr lang="en-US" dirty="0"/>
                    </a:p>
                  </a:txBody>
                  <a:tcPr/>
                </a:tc>
                <a:extLst>
                  <a:ext uri="{0D108BD9-81ED-4DB2-BD59-A6C34878D82A}">
                    <a16:rowId xmlns:a16="http://schemas.microsoft.com/office/drawing/2014/main" val="1492494629"/>
                  </a:ext>
                </a:extLst>
              </a:tr>
            </a:tbl>
          </a:graphicData>
        </a:graphic>
      </p:graphicFrame>
    </p:spTree>
    <p:extLst>
      <p:ext uri="{BB962C8B-B14F-4D97-AF65-F5344CB8AC3E}">
        <p14:creationId xmlns:p14="http://schemas.microsoft.com/office/powerpoint/2010/main" val="379372947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to Vector:       (</a:t>
            </a:r>
            <a:r>
              <a:rPr lang="en-US" dirty="0" err="1" smtClean="0"/>
              <a:t>i</a:t>
            </a:r>
            <a:r>
              <a:rPr lang="en-US" dirty="0" smtClean="0"/>
              <a:t>) </a:t>
            </a:r>
            <a:r>
              <a:rPr lang="en-US" dirty="0" smtClean="0">
                <a:solidFill>
                  <a:srgbClr val="FF0000"/>
                </a:solidFill>
              </a:rPr>
              <a:t>Integer Encoding</a:t>
            </a:r>
            <a:br>
              <a:rPr lang="en-US" dirty="0" smtClean="0">
                <a:solidFill>
                  <a:srgbClr val="FF0000"/>
                </a:solidFill>
              </a:rPr>
            </a:br>
            <a:r>
              <a:rPr lang="en-US" dirty="0">
                <a:solidFill>
                  <a:srgbClr val="FF0000"/>
                </a:solidFill>
              </a:rPr>
              <a:t> </a:t>
            </a:r>
            <a:r>
              <a:rPr lang="en-US" dirty="0" smtClean="0">
                <a:solidFill>
                  <a:srgbClr val="FF0000"/>
                </a:solidFill>
              </a:rPr>
              <a:t>                               </a:t>
            </a:r>
            <a:r>
              <a:rPr lang="en-US" dirty="0" smtClean="0"/>
              <a:t>(ii) </a:t>
            </a:r>
            <a:r>
              <a:rPr lang="en-US" dirty="0" err="1" smtClean="0">
                <a:solidFill>
                  <a:srgbClr val="FF0000"/>
                </a:solidFill>
              </a:rPr>
              <a:t>Embeddings</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indent="0">
              <a:buNone/>
            </a:pPr>
            <a:r>
              <a:rPr lang="en-US" sz="2400" dirty="0" smtClean="0">
                <a:solidFill>
                  <a:srgbClr val="FF0000"/>
                </a:solidFill>
              </a:rPr>
              <a:t>(</a:t>
            </a:r>
            <a:r>
              <a:rPr lang="en-US" sz="2400" dirty="0" err="1" smtClean="0">
                <a:solidFill>
                  <a:srgbClr val="FF0000"/>
                </a:solidFill>
              </a:rPr>
              <a:t>i</a:t>
            </a:r>
            <a:r>
              <a:rPr lang="en-US" sz="2400" dirty="0" smtClean="0">
                <a:solidFill>
                  <a:srgbClr val="FF0000"/>
                </a:solidFill>
              </a:rPr>
              <a:t>) Integer Encoding                 </a:t>
            </a:r>
            <a:r>
              <a:rPr lang="en-US" sz="2000" dirty="0" smtClean="0"/>
              <a:t>--Sparse i.e. Most of the elements will be 0 because of padding</a:t>
            </a:r>
          </a:p>
          <a:p>
            <a:pPr marL="0" indent="0">
              <a:buNone/>
            </a:pPr>
            <a:r>
              <a:rPr lang="en-US" sz="2400" dirty="0" smtClean="0">
                <a:solidFill>
                  <a:srgbClr val="0070C0"/>
                </a:solidFill>
              </a:rPr>
              <a:t>Hi </a:t>
            </a:r>
            <a:r>
              <a:rPr lang="en-US" sz="2400" dirty="0" err="1" smtClean="0">
                <a:solidFill>
                  <a:srgbClr val="0070C0"/>
                </a:solidFill>
              </a:rPr>
              <a:t>Piyush</a:t>
            </a:r>
            <a:endParaRPr lang="en-US" sz="2400" dirty="0" smtClean="0">
              <a:solidFill>
                <a:srgbClr val="0070C0"/>
              </a:solidFill>
            </a:endParaRPr>
          </a:p>
          <a:p>
            <a:pPr marL="0" indent="0">
              <a:buNone/>
            </a:pPr>
            <a:r>
              <a:rPr lang="en-US" sz="2400" dirty="0" smtClean="0">
                <a:solidFill>
                  <a:srgbClr val="0070C0"/>
                </a:solidFill>
              </a:rPr>
              <a:t>How are you</a:t>
            </a:r>
          </a:p>
          <a:p>
            <a:r>
              <a:rPr lang="en-US" sz="2400" dirty="0" smtClean="0"/>
              <a:t>Total no. of Unique words: 5, After Integer Encoding</a:t>
            </a:r>
          </a:p>
          <a:p>
            <a:pPr marL="0" indent="0">
              <a:buNone/>
            </a:pPr>
            <a:r>
              <a:rPr lang="en-US" sz="2400" dirty="0" smtClean="0">
                <a:solidFill>
                  <a:srgbClr val="0070C0"/>
                </a:solidFill>
              </a:rPr>
              <a:t>Hi </a:t>
            </a:r>
            <a:r>
              <a:rPr lang="en-US" sz="2400" dirty="0" err="1" smtClean="0">
                <a:solidFill>
                  <a:srgbClr val="0070C0"/>
                </a:solidFill>
              </a:rPr>
              <a:t>Piyush</a:t>
            </a:r>
            <a:r>
              <a:rPr lang="en-US" sz="2400" dirty="0" smtClean="0">
                <a:solidFill>
                  <a:srgbClr val="0070C0"/>
                </a:solidFill>
              </a:rPr>
              <a:t> –       [1  2]      </a:t>
            </a:r>
          </a:p>
          <a:p>
            <a:pPr marL="0" indent="0">
              <a:buNone/>
            </a:pPr>
            <a:r>
              <a:rPr lang="en-US" sz="2400" dirty="0" smtClean="0">
                <a:solidFill>
                  <a:srgbClr val="0070C0"/>
                </a:solidFill>
              </a:rPr>
              <a:t>How are you – [3  4  5]</a:t>
            </a:r>
          </a:p>
          <a:p>
            <a:r>
              <a:rPr lang="en-US" sz="2400" dirty="0" smtClean="0"/>
              <a:t>After padding</a:t>
            </a:r>
          </a:p>
          <a:p>
            <a:pPr marL="0" indent="0">
              <a:buNone/>
            </a:pPr>
            <a:r>
              <a:rPr lang="en-US" sz="2400" dirty="0" smtClean="0">
                <a:solidFill>
                  <a:srgbClr val="0070C0"/>
                </a:solidFill>
              </a:rPr>
              <a:t>Hi </a:t>
            </a:r>
            <a:r>
              <a:rPr lang="en-US" sz="2400" dirty="0" err="1" smtClean="0">
                <a:solidFill>
                  <a:srgbClr val="0070C0"/>
                </a:solidFill>
              </a:rPr>
              <a:t>Piyush</a:t>
            </a:r>
            <a:r>
              <a:rPr lang="en-US" sz="2400" dirty="0" smtClean="0">
                <a:solidFill>
                  <a:srgbClr val="0070C0"/>
                </a:solidFill>
              </a:rPr>
              <a:t> –       [1 2 0]</a:t>
            </a:r>
          </a:p>
          <a:p>
            <a:pPr marL="0" indent="0">
              <a:buNone/>
            </a:pPr>
            <a:r>
              <a:rPr lang="en-US" sz="2400" dirty="0" smtClean="0">
                <a:solidFill>
                  <a:srgbClr val="0070C0"/>
                </a:solidFill>
              </a:rPr>
              <a:t>How are you – [3 4 5]</a:t>
            </a:r>
            <a:endParaRPr lang="en-US" sz="2400" dirty="0">
              <a:solidFill>
                <a:srgbClr val="0070C0"/>
              </a:solidFill>
            </a:endParaRPr>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113451096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(ii) </a:t>
            </a:r>
            <a:r>
              <a:rPr lang="en-US" dirty="0" err="1" smtClean="0">
                <a:solidFill>
                  <a:srgbClr val="FF0000"/>
                </a:solidFill>
              </a:rPr>
              <a:t>Embeddings</a:t>
            </a:r>
            <a:r>
              <a:rPr lang="en-US" dirty="0" smtClean="0">
                <a:solidFill>
                  <a:srgbClr val="FF0000"/>
                </a:solidFill>
              </a:rPr>
              <a:t>                      --Not sparse</a:t>
            </a:r>
            <a:endParaRPr lang="en-US" dirty="0">
              <a:solidFill>
                <a:srgbClr val="FF0000"/>
              </a:solidFill>
            </a:endParaRPr>
          </a:p>
        </p:txBody>
      </p:sp>
      <p:sp>
        <p:nvSpPr>
          <p:cNvPr id="3" name="Content Placeholder 2"/>
          <p:cNvSpPr>
            <a:spLocks noGrp="1"/>
          </p:cNvSpPr>
          <p:nvPr>
            <p:ph idx="1"/>
          </p:nvPr>
        </p:nvSpPr>
        <p:spPr/>
        <p:txBody>
          <a:bodyPr/>
          <a:lstStyle/>
          <a:p>
            <a:r>
              <a:rPr lang="en-US" dirty="0" err="1" smtClean="0">
                <a:solidFill>
                  <a:srgbClr val="C00000"/>
                </a:solidFill>
              </a:rPr>
              <a:t>Embeddings</a:t>
            </a:r>
            <a:r>
              <a:rPr lang="en-US" dirty="0" smtClean="0">
                <a:solidFill>
                  <a:srgbClr val="C00000"/>
                </a:solidFill>
              </a:rPr>
              <a:t>                      --</a:t>
            </a:r>
            <a:r>
              <a:rPr lang="en-US" dirty="0">
                <a:solidFill>
                  <a:srgbClr val="C00000"/>
                </a:solidFill>
              </a:rPr>
              <a:t>Not </a:t>
            </a:r>
            <a:r>
              <a:rPr lang="en-US" dirty="0" smtClean="0">
                <a:solidFill>
                  <a:srgbClr val="C00000"/>
                </a:solidFill>
              </a:rPr>
              <a:t>sparse (or Dense). Due to this, less dimension is required(advantage)</a:t>
            </a:r>
          </a:p>
          <a:p>
            <a:pPr algn="just"/>
            <a:r>
              <a:rPr lang="en-US" sz="2400" dirty="0" smtClean="0"/>
              <a:t>In NLP, word Embedding is a term used for the representation of words for text analysis, typically in the form of real-valued vector that encodes the meaning of the word such that the words that are closer in the vector space are expected to be similar in meaning.</a:t>
            </a:r>
          </a:p>
          <a:p>
            <a:pPr algn="just"/>
            <a:r>
              <a:rPr lang="en-US" sz="2400" dirty="0" smtClean="0"/>
              <a:t>Example : This is </a:t>
            </a:r>
            <a:r>
              <a:rPr lang="en-US" sz="2400" dirty="0" err="1" smtClean="0"/>
              <a:t>Piyush</a:t>
            </a:r>
            <a:r>
              <a:rPr lang="en-US" sz="2400" dirty="0" smtClean="0"/>
              <a:t>     [0.5   0.2   0.8]</a:t>
            </a:r>
          </a:p>
          <a:p>
            <a:pPr algn="just"/>
            <a:r>
              <a:rPr lang="en-US" sz="2400" dirty="0" smtClean="0"/>
              <a:t>This approach is also has the advantage that it understands the context of the word (or it captures the semantic meaning of the word)</a:t>
            </a:r>
          </a:p>
          <a:p>
            <a:pPr algn="just"/>
            <a:r>
              <a:rPr lang="en-US" sz="2400" dirty="0" smtClean="0"/>
              <a:t>Examples of </a:t>
            </a:r>
            <a:r>
              <a:rPr lang="en-US" sz="2400" dirty="0" err="1" smtClean="0"/>
              <a:t>Embeddings</a:t>
            </a:r>
            <a:r>
              <a:rPr lang="en-US" sz="2400" dirty="0" smtClean="0"/>
              <a:t>:-    Word2Vec, Glove</a:t>
            </a:r>
            <a:endParaRPr lang="en-US" sz="2400" dirty="0"/>
          </a:p>
        </p:txBody>
      </p:sp>
      <p:sp>
        <p:nvSpPr>
          <p:cNvPr id="4" name="Footer Placeholder 3"/>
          <p:cNvSpPr>
            <a:spLocks noGrp="1"/>
          </p:cNvSpPr>
          <p:nvPr>
            <p:ph type="ftr" sz="quarter" idx="11"/>
          </p:nvPr>
        </p:nvSpPr>
        <p:spPr/>
        <p:txBody>
          <a:bodyPr/>
          <a:lstStyle/>
          <a:p>
            <a:r>
              <a:rPr lang="en-US" smtClean="0"/>
              <a:t>By : PIYUSH VASHISTHA</a:t>
            </a:r>
            <a:endParaRPr lang="en-US"/>
          </a:p>
        </p:txBody>
      </p:sp>
    </p:spTree>
    <p:extLst>
      <p:ext uri="{BB962C8B-B14F-4D97-AF65-F5344CB8AC3E}">
        <p14:creationId xmlns:p14="http://schemas.microsoft.com/office/powerpoint/2010/main" val="321211639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37634" y="930165"/>
            <a:ext cx="3985166" cy="5791309"/>
          </a:xfrm>
        </p:spPr>
      </p:pic>
      <p:sp>
        <p:nvSpPr>
          <p:cNvPr id="4" name="Footer Placeholder 3"/>
          <p:cNvSpPr>
            <a:spLocks noGrp="1"/>
          </p:cNvSpPr>
          <p:nvPr>
            <p:ph type="ftr" sz="quarter" idx="11"/>
          </p:nvPr>
        </p:nvSpPr>
        <p:spPr/>
        <p:txBody>
          <a:bodyPr/>
          <a:lstStyle/>
          <a:p>
            <a:r>
              <a:rPr lang="en-US" smtClean="0"/>
              <a:t>By : PIYUSH VASHISTHA</a:t>
            </a: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2222" y="930166"/>
            <a:ext cx="7032965" cy="5791309"/>
          </a:xfrm>
          <a:prstGeom prst="rect">
            <a:avLst/>
          </a:prstGeom>
        </p:spPr>
      </p:pic>
    </p:spTree>
    <p:extLst>
      <p:ext uri="{BB962C8B-B14F-4D97-AF65-F5344CB8AC3E}">
        <p14:creationId xmlns:p14="http://schemas.microsoft.com/office/powerpoint/2010/main" val="31956554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3950</TotalTime>
  <Words>6542</Words>
  <Application>Microsoft Office PowerPoint</Application>
  <PresentationFormat>Widescreen</PresentationFormat>
  <Paragraphs>935</Paragraphs>
  <Slides>149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149</vt:i4>
      </vt:variant>
    </vt:vector>
  </HeadingPairs>
  <TitlesOfParts>
    <vt:vector size="157" baseType="lpstr">
      <vt:lpstr>Arial</vt:lpstr>
      <vt:lpstr>Arial Unicode MS</vt:lpstr>
      <vt:lpstr>Calibri</vt:lpstr>
      <vt:lpstr>Calibri Light</vt:lpstr>
      <vt:lpstr>Cambria Math</vt:lpstr>
      <vt:lpstr>Times New Roman</vt:lpstr>
      <vt:lpstr>Wingdings</vt:lpstr>
      <vt:lpstr>Office Theme</vt:lpstr>
      <vt:lpstr>Module-2</vt:lpstr>
      <vt:lpstr>PowerPoint Presentation</vt:lpstr>
      <vt:lpstr>CNN</vt:lpstr>
      <vt:lpstr>History</vt:lpstr>
      <vt:lpstr>Why not use ANN for Image data?</vt:lpstr>
      <vt:lpstr>Reason 1: High Computational Cost</vt:lpstr>
      <vt:lpstr>Reason 2: Overfitting</vt:lpstr>
      <vt:lpstr>Low level features to High level features</vt:lpstr>
      <vt:lpstr>Applications of CNN</vt:lpstr>
      <vt:lpstr>1.Image Classification</vt:lpstr>
      <vt:lpstr>2.Object Localization</vt:lpstr>
      <vt:lpstr>3.Object Detection</vt:lpstr>
      <vt:lpstr>4.Face Detection and Recognition</vt:lpstr>
      <vt:lpstr>5.Image Segmentation</vt:lpstr>
      <vt:lpstr>6.Super resolution </vt:lpstr>
      <vt:lpstr>7.Colorization</vt:lpstr>
      <vt:lpstr>8.Pose Estimation</vt:lpstr>
      <vt:lpstr>Human Visual Cortex</vt:lpstr>
      <vt:lpstr>PowerPoint Presentation</vt:lpstr>
      <vt:lpstr>PowerPoint Presentation</vt:lpstr>
      <vt:lpstr>CNN has 3 layers</vt:lpstr>
      <vt:lpstr>PowerPoint Presentation</vt:lpstr>
      <vt:lpstr>PowerPoint Presentation</vt:lpstr>
      <vt:lpstr>PowerPoint Presentation</vt:lpstr>
      <vt:lpstr>PowerPoint Presentation</vt:lpstr>
      <vt:lpstr>Building blocks of CNN architecture:</vt:lpstr>
      <vt:lpstr>1.Convolution Layer</vt:lpstr>
      <vt:lpstr>Convolution Layer</vt:lpstr>
      <vt:lpstr>a. Convolution Operation (for edge detection) Edge is change in intensity</vt:lpstr>
      <vt:lpstr>Convolution Operation </vt:lpstr>
      <vt:lpstr>Shape of Feature Map in Grayscale Image</vt:lpstr>
      <vt:lpstr>Shape of Feature Map in RGB Image We get Single Channel Feature Map of shape (n-m+1)x(n-m+1)</vt:lpstr>
      <vt:lpstr>PowerPoint Presentation</vt:lpstr>
      <vt:lpstr>Applying Multiple Filters in a Single Image</vt:lpstr>
      <vt:lpstr>b. Padding: To retain the shape of the original image.</vt:lpstr>
      <vt:lpstr>Feature Map after applying Convolution on Zero-padded image </vt:lpstr>
      <vt:lpstr>Benefit of padding: Retain Original Shape</vt:lpstr>
      <vt:lpstr>Padding in Keras</vt:lpstr>
      <vt:lpstr>PowerPoint Presentation</vt:lpstr>
      <vt:lpstr>PowerPoint Presentation</vt:lpstr>
      <vt:lpstr>(c)Strides : It will again decrease the shape of the image. If we are using any value other than default value i.e. , then it is known as Strided Convolution</vt:lpstr>
      <vt:lpstr>If stride is 2</vt:lpstr>
      <vt:lpstr>Reason of Floor: If stride is not 1, then some elements can be remaining for convolution</vt:lpstr>
      <vt:lpstr>Why Strides are required? Or  Why we use Strided Convolution?</vt:lpstr>
      <vt:lpstr>PowerPoint Presentation</vt:lpstr>
      <vt:lpstr>2.Pooling Operation</vt:lpstr>
      <vt:lpstr>1.Memory issue</vt:lpstr>
      <vt:lpstr>2.Translation Invariance</vt:lpstr>
      <vt:lpstr>Pooling</vt:lpstr>
      <vt:lpstr>PowerPoint Presentation</vt:lpstr>
      <vt:lpstr>Advantages of Pooling</vt:lpstr>
      <vt:lpstr>Types of Pooling</vt:lpstr>
      <vt:lpstr>Disadvantages of Pooling 1.If location matters 2.Loss of lot of information</vt:lpstr>
      <vt:lpstr>Uses:-</vt:lpstr>
      <vt:lpstr>Different CNN architectures:-</vt:lpstr>
      <vt:lpstr>LeNet or LeNet-5</vt:lpstr>
      <vt:lpstr>Filter size=5x5,Pooling=0,stride=1 in convolution and stride=2 in pooling No. of filters=6,16,120 </vt:lpstr>
      <vt:lpstr>LeNet-5</vt:lpstr>
      <vt:lpstr>PowerPoint Presentation</vt:lpstr>
      <vt:lpstr>Similarity of ANN with CNN</vt:lpstr>
      <vt:lpstr>                                CNN vs ANN Number of trainable parameters: It is independent of Image Size and it is the best part of CNN which reduces computational cost  It is dependent on Kernel Size and No. of kernels</vt:lpstr>
      <vt:lpstr>Why use Pre-trained Models?</vt:lpstr>
      <vt:lpstr>ImageNET dataset</vt:lpstr>
      <vt:lpstr>ILSVRC (ImageNet Large Scale Visual Recognition Challenge) or ImageNet Challenge</vt:lpstr>
      <vt:lpstr>Error Rate decrease year by year</vt:lpstr>
      <vt:lpstr>AlexNet:  5 Convolution layers and 2 FC layers</vt:lpstr>
      <vt:lpstr>PowerPoint Presentation</vt:lpstr>
      <vt:lpstr>PowerPoint Presentation</vt:lpstr>
      <vt:lpstr>VGG16</vt:lpstr>
      <vt:lpstr>PowerPoint Presentation</vt:lpstr>
      <vt:lpstr>Transfer Learning</vt:lpstr>
      <vt:lpstr>PowerPoint Presentation</vt:lpstr>
      <vt:lpstr>PowerPoint Presentation</vt:lpstr>
      <vt:lpstr>1. Feature Extraction Approach</vt:lpstr>
      <vt:lpstr>2. Fine-Tuning Approach </vt:lpstr>
      <vt:lpstr>PowerPoint Presentation</vt:lpstr>
      <vt:lpstr>Why Transfer Learning works?</vt:lpstr>
      <vt:lpstr>PowerPoint Presentation</vt:lpstr>
      <vt:lpstr>PowerPoint Presentation</vt:lpstr>
      <vt:lpstr>Ways of Transfer Learning</vt:lpstr>
      <vt:lpstr>Save the trained Model and Load the model</vt:lpstr>
      <vt:lpstr>PowerPoint Presentation</vt:lpstr>
      <vt:lpstr>Shear transformation, is a geometric transformation that shifts image pixels along one axis (horizontally or vertically) while maintaining the original image size and shape, resulting in a skewed or slanted appearance</vt:lpstr>
      <vt:lpstr>PowerPoint Presentation</vt:lpstr>
      <vt:lpstr>PowerPoint Presentation</vt:lpstr>
      <vt:lpstr>PowerPoint Presentation</vt:lpstr>
      <vt:lpstr>Why use RNN, and not ANN in case of NLP problems?</vt:lpstr>
      <vt:lpstr>Applications of RNN</vt:lpstr>
      <vt:lpstr>Why we use RNN’s?</vt:lpstr>
      <vt:lpstr>PowerPoint Presentation</vt:lpstr>
      <vt:lpstr>PowerPoint Presentation</vt:lpstr>
      <vt:lpstr>PowerPoint Presentation</vt:lpstr>
      <vt:lpstr>PowerPoint Presentation</vt:lpstr>
      <vt:lpstr>PowerPoint Presentation</vt:lpstr>
      <vt:lpstr>PowerPoint Presentation</vt:lpstr>
      <vt:lpstr>Forward Propagation in RNN</vt:lpstr>
      <vt:lpstr>Text to Vector:       (i) Integer Encoding                                 (ii) Embeddings</vt:lpstr>
      <vt:lpstr>(ii) Embeddings                      --Not sparse</vt:lpstr>
      <vt:lpstr>PowerPoint Presentation</vt:lpstr>
      <vt:lpstr>Total No. of unique words or Vocab size:10000</vt:lpstr>
      <vt:lpstr>Types of RNN</vt:lpstr>
      <vt:lpstr>1. Many to One</vt:lpstr>
      <vt:lpstr>2.One to Many</vt:lpstr>
      <vt:lpstr>3.Many to Many  (also called as Seq2Seq)</vt:lpstr>
      <vt:lpstr>PowerPoint Presentation</vt:lpstr>
      <vt:lpstr>Problems of RNN</vt:lpstr>
      <vt:lpstr>1.Problem of Long Term Dependencies because of Vanishing Gradient Problem</vt:lpstr>
      <vt:lpstr>Solution of this problem i.e. Vanishing Gradient Problem:- </vt:lpstr>
      <vt:lpstr>2.Unstable Training because of Exploding Gradient Problem There is no training due to this. </vt:lpstr>
      <vt:lpstr>PowerPoint Presentation</vt:lpstr>
      <vt:lpstr>LSTM  (Part1- The What)</vt:lpstr>
      <vt:lpstr>  LSTM  (Part1- The What) </vt:lpstr>
      <vt:lpstr>LSTM  (Part1- The What) </vt:lpstr>
      <vt:lpstr>LSTM  (Part2-How)</vt:lpstr>
      <vt:lpstr>Processing- For Processing, 3 gates are involved</vt:lpstr>
      <vt:lpstr>What are Ct,ht, and xt?</vt:lpstr>
      <vt:lpstr>What are ft ,it ,ct’ and ot ?</vt:lpstr>
      <vt:lpstr>Pointwise Operations</vt:lpstr>
      <vt:lpstr>Let Ct-1 = [4 5 6]        ft=     [1 2 3]</vt:lpstr>
      <vt:lpstr>Neural N/W layers</vt:lpstr>
      <vt:lpstr>Understanding Forget gate</vt:lpstr>
      <vt:lpstr>PowerPoint Presentation</vt:lpstr>
      <vt:lpstr>PowerPoint Presentation</vt:lpstr>
      <vt:lpstr>How it is able to forget?</vt:lpstr>
      <vt:lpstr>Understanding I/P gate</vt:lpstr>
      <vt:lpstr>Step 1: Calculate Candidate Cell state Ct~</vt:lpstr>
      <vt:lpstr>Step 2: Calculate It </vt:lpstr>
      <vt:lpstr>Step 3: Pointwise operation b/w Ct~ and It </vt:lpstr>
      <vt:lpstr>Step 4: Calculate Ct </vt:lpstr>
      <vt:lpstr>Understanding O/P gate</vt:lpstr>
      <vt:lpstr>3 steps are involved</vt:lpstr>
      <vt:lpstr>PowerPoint Presentation</vt:lpstr>
      <vt:lpstr>GRU(Gated Recurrent Unit) LSTM introduced in 1997 GRU introduced in 2014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GRU works?</vt:lpstr>
      <vt:lpstr>Math behind the GRU architecture:</vt:lpstr>
      <vt:lpstr>PowerPoint Presentation</vt:lpstr>
      <vt:lpstr>PowerPoint Presentation</vt:lpstr>
      <vt:lpstr>GRU Architecture</vt:lpstr>
      <vt:lpstr>Pros:</vt:lpstr>
      <vt:lpstr>Cons: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690</cp:revision>
  <dcterms:created xsi:type="dcterms:W3CDTF">2025-02-14T11:47:55Z</dcterms:created>
  <dcterms:modified xsi:type="dcterms:W3CDTF">2025-04-23T09:47:14Z</dcterms:modified>
</cp:coreProperties>
</file>